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5" r:id="rId17"/>
    <p:sldMasterId id="2147484023" r:id="rId18"/>
    <p:sldMasterId id="2147484115" r:id="rId19"/>
    <p:sldMasterId id="2147484018" r:id="rId20"/>
    <p:sldMasterId id="2147483829" r:id="rId21"/>
  </p:sldMasterIdLst>
  <p:notesMasterIdLst>
    <p:notesMasterId r:id="rId86"/>
  </p:notesMasterIdLst>
  <p:handoutMasterIdLst>
    <p:handoutMasterId r:id="rId87"/>
  </p:handoutMasterIdLst>
  <p:sldIdLst>
    <p:sldId id="257" r:id="rId22"/>
    <p:sldId id="275" r:id="rId23"/>
    <p:sldId id="279" r:id="rId24"/>
    <p:sldId id="263" r:id="rId25"/>
    <p:sldId id="2147483645" r:id="rId26"/>
    <p:sldId id="278" r:id="rId27"/>
    <p:sldId id="2147483647" r:id="rId28"/>
    <p:sldId id="265" r:id="rId29"/>
    <p:sldId id="344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2147483636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2147478852" r:id="rId75"/>
    <p:sldId id="2147482164" r:id="rId76"/>
    <p:sldId id="276" r:id="rId77"/>
    <p:sldId id="277" r:id="rId78"/>
    <p:sldId id="281" r:id="rId79"/>
    <p:sldId id="282" r:id="rId80"/>
    <p:sldId id="345" r:id="rId81"/>
    <p:sldId id="343" r:id="rId82"/>
    <p:sldId id="258" r:id="rId83"/>
    <p:sldId id="256" r:id="rId84"/>
    <p:sldId id="259" r:id="rId85"/>
  </p:sldIdLst>
  <p:sldSz cx="12192000" cy="6858000"/>
  <p:notesSz cx="6858000" cy="9144000"/>
  <p:custDataLst>
    <p:tags r:id="rId88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F50C9826-FAF0-481C-9429-C2D5EF438678}">
          <p14:sldIdLst/>
        </p14:section>
        <p14:section name="Elin/Emil" id="{FDB838E0-C541-4515-8AEE-52AC3E73AA6B}">
          <p14:sldIdLst>
            <p14:sldId id="257"/>
            <p14:sldId id="275"/>
          </p14:sldIdLst>
        </p14:section>
        <p14:section name="Erik" id="{67E1E623-A246-4B63-96F6-65E9E882CD9B}">
          <p14:sldIdLst>
            <p14:sldId id="279"/>
            <p14:sldId id="263"/>
            <p14:sldId id="2147483645"/>
            <p14:sldId id="278"/>
            <p14:sldId id="2147483647"/>
            <p14:sldId id="265"/>
            <p14:sldId id="344"/>
          </p14:sldIdLst>
        </p14:section>
        <p14:section name="Linda/Cia" id="{57BD0DB9-0CD7-4BF2-8BF1-463776BD0486}">
          <p14:sldIdLst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2147483636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2147478852"/>
            <p14:sldId id="2147482164"/>
          </p14:sldIdLst>
        </p14:section>
        <p14:section name="Jonathan" id="{3C257ED6-FA4D-40B3-99D9-426346F2D4A4}">
          <p14:sldIdLst>
            <p14:sldId id="276"/>
            <p14:sldId id="277"/>
            <p14:sldId id="281"/>
            <p14:sldId id="282"/>
            <p14:sldId id="345"/>
            <p14:sldId id="343"/>
            <p14:sldId id="258"/>
            <p14:sldId id="256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ttosson, Linda" initials="OL" lastIdx="8" clrIdx="0">
    <p:extLst>
      <p:ext uri="{19B8F6BF-5375-455C-9EA6-DF929625EA0E}">
        <p15:presenceInfo xmlns:p15="http://schemas.microsoft.com/office/powerpoint/2012/main" userId="S-1-5-21-1801674531-602609370-725345543-126623" providerId="AD"/>
      </p:ext>
    </p:extLst>
  </p:cmAuthor>
  <p:cmAuthor id="2" name="Amanda Marcus Carr" initials="AMC" lastIdx="3" clrIdx="1">
    <p:extLst>
      <p:ext uri="{19B8F6BF-5375-455C-9EA6-DF929625EA0E}">
        <p15:presenceInfo xmlns:p15="http://schemas.microsoft.com/office/powerpoint/2012/main" userId="Amanda Marcus Carr" providerId="None"/>
      </p:ext>
    </p:extLst>
  </p:cmAuthor>
  <p:cmAuthor id="3" name="Sandstedt, Gustav" initials="SG" lastIdx="7" clrIdx="2">
    <p:extLst>
      <p:ext uri="{19B8F6BF-5375-455C-9EA6-DF929625EA0E}">
        <p15:presenceInfo xmlns:p15="http://schemas.microsoft.com/office/powerpoint/2012/main" userId="S::gustav.sandstedt@sodra.com::e73a1749-f52e-4f9f-a255-d0fe704dcc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4A"/>
    <a:srgbClr val="EB9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203A84-B2EE-E781-411C-6C7913AFE856}" v="3" dt="2025-04-16T07:58:50.536"/>
    <p1510:client id="{A5495862-FD82-48F3-AA75-45BAC6A3440C}" v="16" dt="2025-04-16T09:13:13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5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commentAuthors" Target="commentAuthor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customXml" Target="../customXml/item5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" Type="http://schemas.openxmlformats.org/officeDocument/2006/relationships/customXml" Target="../customXml/item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4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tags" Target="tags/tag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customXml" Target="../customXml/item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notesMaster" Target="notesMasters/notesMaster1.xml"/><Relationship Id="rId9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2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customXml" Target="../customXml/item7.xml"/><Relationship Id="rId71" Type="http://schemas.openxmlformats.org/officeDocument/2006/relationships/slide" Target="slides/slide50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3.xml"/><Relationship Id="rId14" Type="http://schemas.openxmlformats.org/officeDocument/2006/relationships/customXml" Target="../customXml/item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gili, Linda" userId="S::linda.vergili@sodra.com::19b833f5-4d5e-4484-9187-c1ed0492b74c" providerId="AD" clId="Web-{9C203A84-B2EE-E781-411C-6C7913AFE856}"/>
    <pc:docChg chg="modSld">
      <pc:chgData name="Vergili, Linda" userId="S::linda.vergili@sodra.com::19b833f5-4d5e-4484-9187-c1ed0492b74c" providerId="AD" clId="Web-{9C203A84-B2EE-E781-411C-6C7913AFE856}" dt="2025-04-16T07:58:50.536" v="2" actId="1076"/>
      <pc:docMkLst>
        <pc:docMk/>
      </pc:docMkLst>
      <pc:sldChg chg="modSp">
        <pc:chgData name="Vergili, Linda" userId="S::linda.vergili@sodra.com::19b833f5-4d5e-4484-9187-c1ed0492b74c" providerId="AD" clId="Web-{9C203A84-B2EE-E781-411C-6C7913AFE856}" dt="2025-04-16T07:58:50.536" v="2" actId="1076"/>
        <pc:sldMkLst>
          <pc:docMk/>
          <pc:sldMk cId="4029521699" sldId="263"/>
        </pc:sldMkLst>
        <pc:spChg chg="mod">
          <ac:chgData name="Vergili, Linda" userId="S::linda.vergili@sodra.com::19b833f5-4d5e-4484-9187-c1ed0492b74c" providerId="AD" clId="Web-{9C203A84-B2EE-E781-411C-6C7913AFE856}" dt="2025-04-16T07:58:50.536" v="2" actId="1076"/>
          <ac:spMkLst>
            <pc:docMk/>
            <pc:sldMk cId="4029521699" sldId="263"/>
            <ac:spMk id="2" creationId="{A4261675-357D-098A-563B-7972C64F61FB}"/>
          </ac:spMkLst>
        </pc:spChg>
      </pc:sldChg>
    </pc:docChg>
  </pc:docChgLst>
  <pc:docChgLst>
    <pc:chgData name="Wikander, Erik" userId="cfaf681f-cfb8-48f5-90db-a7d4ee221a25" providerId="ADAL" clId="{A5495862-FD82-48F3-AA75-45BAC6A3440C}"/>
    <pc:docChg chg="addSld modSld delSection modSection">
      <pc:chgData name="Wikander, Erik" userId="cfaf681f-cfb8-48f5-90db-a7d4ee221a25" providerId="ADAL" clId="{A5495862-FD82-48F3-AA75-45BAC6A3440C}" dt="2025-04-16T09:13:13.787" v="259" actId="404"/>
      <pc:docMkLst>
        <pc:docMk/>
      </pc:docMkLst>
      <pc:sldChg chg="modSp new mod">
        <pc:chgData name="Wikander, Erik" userId="cfaf681f-cfb8-48f5-90db-a7d4ee221a25" providerId="ADAL" clId="{A5495862-FD82-48F3-AA75-45BAC6A3440C}" dt="2025-04-16T09:13:13.787" v="259" actId="404"/>
        <pc:sldMkLst>
          <pc:docMk/>
          <pc:sldMk cId="1677861438" sldId="259"/>
        </pc:sldMkLst>
        <pc:spChg chg="mod">
          <ac:chgData name="Wikander, Erik" userId="cfaf681f-cfb8-48f5-90db-a7d4ee221a25" providerId="ADAL" clId="{A5495862-FD82-48F3-AA75-45BAC6A3440C}" dt="2025-04-16T09:09:26.950" v="74" actId="20577"/>
          <ac:spMkLst>
            <pc:docMk/>
            <pc:sldMk cId="1677861438" sldId="259"/>
            <ac:spMk id="2" creationId="{A9CD26E8-BE23-B01D-B46A-3244A3FC4A88}"/>
          </ac:spMkLst>
        </pc:spChg>
        <pc:spChg chg="mod">
          <ac:chgData name="Wikander, Erik" userId="cfaf681f-cfb8-48f5-90db-a7d4ee221a25" providerId="ADAL" clId="{A5495862-FD82-48F3-AA75-45BAC6A3440C}" dt="2025-04-16T09:13:13.787" v="259" actId="404"/>
          <ac:spMkLst>
            <pc:docMk/>
            <pc:sldMk cId="1677861438" sldId="259"/>
            <ac:spMk id="3" creationId="{6735730C-0B4C-8419-44A6-4B0EC49AFC2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1AC6264D-5E1B-43A1-BDA4-35F2A3FC3E30}" type="datetimeFigureOut">
              <a:rPr lang="sv-SE" smtClean="0"/>
              <a:t>2025-04-16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5404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D47B687E-8740-4624-8791-1EFD058BFC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9693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1879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959D3711-9867-4B57-A76E-2E80A4047D3A}" type="datetimeFigureOut">
              <a:rPr lang="sv-SE" smtClean="0"/>
              <a:t>2025-04-16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705" y="4813866"/>
            <a:ext cx="5501640" cy="3938617"/>
          </a:xfrm>
          <a:prstGeom prst="rect">
            <a:avLst/>
          </a:prstGeom>
        </p:spPr>
        <p:txBody>
          <a:bodyPr vert="horz" lIns="96451" tIns="48225" rIns="96451" bIns="482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5404" y="9500961"/>
            <a:ext cx="2980055" cy="501878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23F1F8FD-D415-4FD0-8C04-F454F1F919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0367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D7F88-DDB7-3C36-50CA-48711C392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8980BB2-4D44-A809-8F67-8905876D3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5ADBE39-075A-EC5A-5782-6ECB56766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28722FE-F4B3-8CAA-4548-6655E71C7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1F8FD-D415-4FD0-8C04-F454F1F9190A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977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F13A2-C99B-AA30-8D1D-B42890FB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2825AD-AED4-BD2B-A214-AD5B0E7DE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A67540-CDCC-D4C5-D34D-FB3440448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BFF3A-AF19-CD0B-8F04-5AEA2DDB6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9092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B9CDD-7993-9E99-FF93-2F82A12F1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E37775-2803-54B4-22A7-A04F9091D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6B11E-9A79-6E42-9A30-3EF07E444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FF0B5-E0C4-0B3B-3878-706925C67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1012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94EC6-EFCE-1E55-A592-63772B5A2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D1B33-4C60-4972-747A-30A899D0D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55041-F061-7606-54CE-EF870B97A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D70F6-8758-21EE-D90D-61568C2B2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553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68F17-EE65-BFAE-4649-401891086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8E399-B011-84B8-92AE-1D134B90F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42E5B-DA00-0DF6-97B9-851F66CAF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35FA1-F48C-A947-1CE3-6A808CDA0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883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74973-1D46-B864-C749-F3AD1B3E4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7D1DD-62B4-CE5E-3218-A528DA95A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09B48D-9A86-87E6-D0FC-49C16F010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136ED-178D-7F39-0B16-F9AC00E89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7334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0C065-D039-82E6-A577-F30E3C96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B85700-8EB5-0448-785C-B99CC41AE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3E459-F338-202A-CCC8-1787C1C0D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A449C-593D-3478-6287-C40878B1D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2318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80EC-F197-D3D7-B812-AF681947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64D47F-2001-9206-C223-B0B7D2659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6F0E3-9997-0EA2-F941-17FB35C9C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E9593-09B2-77BF-074A-37240DD30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413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0966B-0F16-9504-B969-BD8BC731D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4CBF3-12FA-4097-E0FB-5EBB2AD09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C0A0E-8C4B-6BD5-F952-A6F6581DF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DC44B-A554-782A-267A-2239D0EAE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8849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3CD60-1178-6EB4-7C01-55FADE0E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05728-9448-FD47-2C35-F7DBD8A9B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124044-A0F5-E22E-7AFB-DC5D015B1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2A309-9134-0B0A-E266-C461D34CF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1055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892F7-6E33-D87E-05F2-BC0FC37D2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98788B-373C-0523-A92F-19016453E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D6EC8-D7A6-31BF-30C5-F6C441BE1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7CA4A-FC41-4661-12F8-D3F2EB6C3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135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1F8FD-D415-4FD0-8C04-F454F1F9190A}" type="slidenum"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34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E569F-F518-B7DC-6B79-348BD2DC8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B386CD-234B-5FC6-ED94-94F86C676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419EFB-6E29-5EA5-1913-F20586345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FD55F-3EDF-F5FF-1AC1-607BED1FD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7124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BE390-57C2-E01A-F14A-82A043784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C4430-50A9-B34C-558C-51BA18741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F11A06-6B76-3C86-1590-997A2A1FB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ED249-7F22-6E73-E2DB-BF7FA6946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0509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ACED3-50DD-8530-3961-4F6E637D8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71AD3-5098-0896-4276-B98030475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93063-CDDA-D6C4-F479-CAD7BCFE2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911DF-2CB8-45F2-23FF-B4E73F944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146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6676F-58A2-B4F3-A3A7-5FCBBB430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9311C-C98C-7F57-D76A-28E21CD1A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1988E-30ED-D69F-270F-AEE765F90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1065C-C6DC-A521-599E-C517C6996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7431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49330-DCD3-1BA5-EFBF-992D290F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E37C9-1310-9FF9-08C8-B89347897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072200-93A6-0366-B3F7-44B4C0DB7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35A37-FE66-50CC-93EC-0F644814E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1634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1EF4A-7C08-2FDB-AFBD-CBCF251BC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8391D4-B004-C7A1-F92E-716F827EF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1C4E3E-8751-616A-87E8-9D0316A0A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706A-B08F-D612-6337-7B531B9E8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1454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249C-BB11-0AAA-314F-5213165E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E22F1-B4DD-3DED-A799-06D1A7789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D4BE1-8BFC-DF69-6C40-7501F318A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6250B-51F4-3356-0083-6EFBF73EA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3131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D4716-0E59-D1EF-4FF9-B7EBC4D57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D35E6-C361-B923-5C01-C5994AEBA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9AFF8E-9791-EB25-09D8-63DEDF0C5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2FE20-65C7-E9A5-056D-63C23071A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15000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5F2A5-22C3-52FB-507D-2C4DEB70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F64A2-3F75-D257-4C18-DBD7EE0BD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A714A1-A2F6-9E1D-84CD-CE83BBC7B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1EA52-F02C-196C-5841-81FE983AF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903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F5A25-9FAB-FDDD-CDB7-474E5C0BB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FBD6D-FAE5-3569-0449-93B562E80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F49BD-6941-DD78-EF2F-CCD8F9A4A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C8C48-6F43-C6E8-F1FE-38B54313F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1162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1F8FD-D415-4FD0-8C04-F454F1F9190A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937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31043-91F4-350D-63F2-447348D9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0A299-F1FD-161A-07CA-FCDA76870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BDA042-A4DF-89EB-8AD6-33B141E5D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79E8-1FF3-CB5D-2000-527A72908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6610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EDCD2-B7B4-E97A-7920-A9385B6BB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A2D91-E8B2-F196-2415-22047C0FF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9E2554-E6E2-0720-B802-09055585D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95471-3FAC-A71B-AA61-5F0A50D94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3429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4F9F2-75BC-57C9-12C2-B066A2424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AD531-44FC-1CE2-E6F8-093629AED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0F38DC-8B98-9C82-7172-12BB9A968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D985C-B46B-8D45-2567-23AD31F98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4032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7682A-73D1-C029-B504-D3744CAD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3F88F-DAF2-83C3-AB6D-2AF2EAA73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68BF2-CDA6-A79D-91E6-FA6056E96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A3116-E171-43F3-B471-4C955DE9F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5330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4D606-5BEF-8C41-D5F1-BFC12F34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A1AA5-B6C7-46ED-D599-4EB6EB285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20FA1-2989-9807-3C66-608366F23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6594C-E37B-97BF-CB0E-8393B2E15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22425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4BA3B-EB6D-00D8-6822-D9153854C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93508-0896-CA7D-2CE5-E9A4C285E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1D800B-E8CC-42C0-2AD2-ABD7D2E6C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CAC78-9958-0FC0-138E-A83676FF2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04099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ADB4-57FB-EA5E-E391-EB52385AC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E5A49-AEDA-07C8-EAE2-9E84D9FCE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C2849-DB9F-E6B2-1E72-BD3C371C1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694DD-2DEE-CDF5-901F-4767391DE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5459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C7E2B-FBAC-6DF1-DB81-AA2EBA385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7AC32-4D3E-F1A4-BD5C-C8338FDC2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5CEE4-2780-A9B6-1C81-CC32FA877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2E150-90F4-4B72-E03A-1F97A61B3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2339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EE289-C24E-D04A-DE95-3EE5AA649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65296-B1C3-3D6C-8DC6-C7AD5F51E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4FA8F-D23D-C5D5-036A-B77760BA9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BA7AB-DCA1-63C0-0CA2-DD609378D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78440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6FFC1-5FFB-4EED-E4A6-0B287F748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89371-C876-AB95-1392-F2E58B04D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FFF6E-FC2E-B6D2-D543-A91E57B9A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D93A7-A2CC-ABC0-FB79-63FDD58A1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474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900"/>
              </a:spcAft>
            </a:pPr>
            <a:endParaRPr lang="sv-SE" sz="1800" kern="100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1F8FD-D415-4FD0-8C04-F454F1F9190A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1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B9EBA-7004-8226-C9DA-4D813FEB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6D0EE-C9F7-FBA5-C78B-9110A04CB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6983B-3597-2DD3-9CD1-4095E4BC5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F65D1-5082-0385-FB65-A76CB5C9A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8662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66135-57BA-B1E9-9E34-C730A316A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0A2182-5725-EAAC-6CF7-BC0B7CF6F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2BC1A-E609-CB14-C805-0137D7751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725AF-5A1D-FDD1-19AA-E61F57E6A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3263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DCE11-273F-B990-8900-3065EC63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B79E5-F23E-724E-22EC-1B42CFFB3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B8CDC-840D-0509-031D-8948C251D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E4302-C970-ADF0-C7CD-F16142CE6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4920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C634D-1F70-A336-4081-498B696A0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B5A50B0-CB1F-C7FA-D74A-1C8B84569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A93D9E4-9666-98FF-BF3F-57F57C952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900"/>
              </a:spcAft>
            </a:pPr>
            <a:endParaRPr lang="sv-SE" sz="1800" kern="100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2DE2188-13AB-7CB0-B4A3-B420E204C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1F8FD-D415-4FD0-8C04-F454F1F9190A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6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43693-DAE8-F1D3-6EA5-D5FDB345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31FC9-FD2F-E220-91D9-9D400D7B6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C76DD-5845-E688-AB59-27EAF2020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D9D56-CEE9-DE6F-DEC6-B0FEC98DF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03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40755-D0C5-2196-84C2-B06E8FAD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66178-6625-30E0-51C1-ECD2A9362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4B1B3-25DF-FDF9-3764-15809861C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6DBEF-62FA-7A3A-831B-A15C812FA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0727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85BA5-D322-5C5E-2205-46D34290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35956-EBF3-01E5-093E-6A85BD4C5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94771E-41D0-5FD5-C55D-1C6B502E8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9E2A2-6609-C8A8-502A-8386C782E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888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BA3AC-8A81-A18C-89CC-8F86796A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3BC7D-FAFD-C330-07FA-A3D396267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B7043-6FC4-509B-6442-04A114CEB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27D0C-47BD-8F74-7B5E-B2D8CB6D8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071-9CFA-4E80-B7B5-E4AD32ADACF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68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standa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854D391A-F18D-3442-959C-26FB3451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55A5A7CD-E6BA-FB4A-87E4-E366506831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1A399A2-499E-FD4A-8FC0-8B4BEEDA4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för att lägga till en titel</a:t>
            </a:r>
          </a:p>
        </p:txBody>
      </p:sp>
      <p:sp>
        <p:nvSpPr>
          <p:cNvPr id="15" name="Platshållare för datum 14">
            <a:extLst>
              <a:ext uri="{FF2B5EF4-FFF2-40B4-BE49-F238E27FC236}">
                <a16:creationId xmlns:a16="http://schemas.microsoft.com/office/drawing/2014/main" id="{3CEE41C6-BF7D-6B43-9685-54B2982EEE3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/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641242E-731A-AD43-A2FB-8EA201A1CD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5145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grön flagga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6CF2139-F543-3347-87C5-4890A7A9B734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8CD55B63-354F-C742-9114-301B7C058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14" name="Rubrik 2">
            <a:extLst>
              <a:ext uri="{FF2B5EF4-FFF2-40B4-BE49-F238E27FC236}">
                <a16:creationId xmlns:a16="http://schemas.microsoft.com/office/drawing/2014/main" id="{4DA5C3CD-40B4-C24D-93D7-3969988F9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280450"/>
            <a:ext cx="9145589" cy="1978853"/>
          </a:xfrm>
        </p:spPr>
        <p:txBody>
          <a:bodyPr/>
          <a:lstStyle>
            <a:lvl1pPr>
              <a:defRPr sz="32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för att lägga till en kapiteltitel</a:t>
            </a:r>
          </a:p>
        </p:txBody>
      </p:sp>
      <p:pic>
        <p:nvPicPr>
          <p:cNvPr id="19" name="Bild 18" descr="Bokmärke">
            <a:extLst>
              <a:ext uri="{FF2B5EF4-FFF2-40B4-BE49-F238E27FC236}">
                <a16:creationId xmlns:a16="http://schemas.microsoft.com/office/drawing/2014/main" id="{36997804-4BB9-744D-88A9-318F6C158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6024"/>
          <a:stretch/>
        </p:blipFill>
        <p:spPr>
          <a:xfrm>
            <a:off x="10792880" y="0"/>
            <a:ext cx="914400" cy="49355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19318082-D55D-2145-BAA8-3A4F627E4A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720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blå flagga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6CF2139-F543-3347-87C5-4890A7A9B734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8CD55B63-354F-C742-9114-301B7C058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14" name="Rubrik 2">
            <a:extLst>
              <a:ext uri="{FF2B5EF4-FFF2-40B4-BE49-F238E27FC236}">
                <a16:creationId xmlns:a16="http://schemas.microsoft.com/office/drawing/2014/main" id="{4DA5C3CD-40B4-C24D-93D7-3969988F9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280450"/>
            <a:ext cx="9145589" cy="1978853"/>
          </a:xfrm>
        </p:spPr>
        <p:txBody>
          <a:bodyPr/>
          <a:lstStyle>
            <a:lvl1pPr>
              <a:defRPr sz="32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för att lägga till en kapiteltitel</a:t>
            </a:r>
          </a:p>
        </p:txBody>
      </p:sp>
      <p:pic>
        <p:nvPicPr>
          <p:cNvPr id="19" name="Bild 18" descr="Bokmärke">
            <a:extLst>
              <a:ext uri="{FF2B5EF4-FFF2-40B4-BE49-F238E27FC236}">
                <a16:creationId xmlns:a16="http://schemas.microsoft.com/office/drawing/2014/main" id="{36997804-4BB9-744D-88A9-318F6C158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6024"/>
          <a:stretch/>
        </p:blipFill>
        <p:spPr>
          <a:xfrm>
            <a:off x="10792880" y="0"/>
            <a:ext cx="914400" cy="49355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19318082-D55D-2145-BAA8-3A4F627E4A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9188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f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8CD55B63-354F-C742-9114-301B7C058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14" name="Rubrik 2">
            <a:extLst>
              <a:ext uri="{FF2B5EF4-FFF2-40B4-BE49-F238E27FC236}">
                <a16:creationId xmlns:a16="http://schemas.microsoft.com/office/drawing/2014/main" id="{4DA5C3CD-40B4-C24D-93D7-3969988F9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280450"/>
            <a:ext cx="9145589" cy="197885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kapiteltitel</a:t>
            </a:r>
          </a:p>
        </p:txBody>
      </p:sp>
      <p:pic>
        <p:nvPicPr>
          <p:cNvPr id="19" name="Bild 18" descr="Bokmärke">
            <a:extLst>
              <a:ext uri="{FF2B5EF4-FFF2-40B4-BE49-F238E27FC236}">
                <a16:creationId xmlns:a16="http://schemas.microsoft.com/office/drawing/2014/main" id="{36997804-4BB9-744D-88A9-318F6C158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6024"/>
          <a:stretch/>
        </p:blipFill>
        <p:spPr>
          <a:xfrm>
            <a:off x="10792880" y="0"/>
            <a:ext cx="914400" cy="49355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C6C842A-849D-A14D-946D-A1DFB77192F3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E3A909AD-B8A3-5043-B9AC-3B54513549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1411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f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8CD55B63-354F-C742-9114-301B7C058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14" name="Rubrik 2">
            <a:extLst>
              <a:ext uri="{FF2B5EF4-FFF2-40B4-BE49-F238E27FC236}">
                <a16:creationId xmlns:a16="http://schemas.microsoft.com/office/drawing/2014/main" id="{4DA5C3CD-40B4-C24D-93D7-3969988F9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280450"/>
            <a:ext cx="9145589" cy="197885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kapiteltitel</a:t>
            </a:r>
          </a:p>
        </p:txBody>
      </p:sp>
      <p:pic>
        <p:nvPicPr>
          <p:cNvPr id="19" name="Bild 18" descr="Bokmärke">
            <a:extLst>
              <a:ext uri="{FF2B5EF4-FFF2-40B4-BE49-F238E27FC236}">
                <a16:creationId xmlns:a16="http://schemas.microsoft.com/office/drawing/2014/main" id="{36997804-4BB9-744D-88A9-318F6C158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6024"/>
          <a:stretch/>
        </p:blipFill>
        <p:spPr>
          <a:xfrm>
            <a:off x="10792880" y="0"/>
            <a:ext cx="914400" cy="49355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C6C842A-849D-A14D-946D-A1DFB77192F3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E3A909AD-B8A3-5043-B9AC-3B54513549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6327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6CF2139-F543-3347-87C5-4890A7A9B734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8CD55B63-354F-C742-9114-301B7C058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Klicka för att lägga till en kapitelbeskrivning</a:t>
            </a:r>
          </a:p>
        </p:txBody>
      </p:sp>
      <p:sp>
        <p:nvSpPr>
          <p:cNvPr id="14" name="Rubrik 2">
            <a:extLst>
              <a:ext uri="{FF2B5EF4-FFF2-40B4-BE49-F238E27FC236}">
                <a16:creationId xmlns:a16="http://schemas.microsoft.com/office/drawing/2014/main" id="{4DA5C3CD-40B4-C24D-93D7-3969988F9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280450"/>
            <a:ext cx="9145589" cy="1978853"/>
          </a:xfrm>
        </p:spPr>
        <p:txBody>
          <a:bodyPr/>
          <a:lstStyle>
            <a:lvl1pPr>
              <a:defRPr sz="32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för att lägga till en kapiteltitel</a:t>
            </a:r>
          </a:p>
        </p:txBody>
      </p:sp>
      <p:pic>
        <p:nvPicPr>
          <p:cNvPr id="19" name="Bild 18" descr="Bokmärke">
            <a:extLst>
              <a:ext uri="{FF2B5EF4-FFF2-40B4-BE49-F238E27FC236}">
                <a16:creationId xmlns:a16="http://schemas.microsoft.com/office/drawing/2014/main" id="{36997804-4BB9-744D-88A9-318F6C158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024"/>
          <a:stretch/>
        </p:blipFill>
        <p:spPr>
          <a:xfrm>
            <a:off x="10792880" y="0"/>
            <a:ext cx="914400" cy="49355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19318082-D55D-2145-BAA8-3A4F627E4A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9626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standa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FE63F376-16B2-6347-AC07-FD9F9DA18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10D28200-F8DA-5F49-BAC9-3A633A498D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3741" y="1955568"/>
            <a:ext cx="2628000" cy="2628000"/>
            <a:chOff x="1131888" y="2946400"/>
            <a:chExt cx="3490913" cy="3490913"/>
          </a:xfrm>
          <a:solidFill>
            <a:schemeClr val="accent5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855D993-4BE6-0B48-8FAC-C889BD0C0B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1888" y="2946400"/>
              <a:ext cx="3490913" cy="3490913"/>
            </a:xfrm>
            <a:custGeom>
              <a:avLst/>
              <a:gdLst>
                <a:gd name="T0" fmla="*/ 1535 w 3070"/>
                <a:gd name="T1" fmla="*/ 201 h 3070"/>
                <a:gd name="T2" fmla="*/ 200 w 3070"/>
                <a:gd name="T3" fmla="*/ 1535 h 3070"/>
                <a:gd name="T4" fmla="*/ 1535 w 3070"/>
                <a:gd name="T5" fmla="*/ 2869 h 3070"/>
                <a:gd name="T6" fmla="*/ 2869 w 3070"/>
                <a:gd name="T7" fmla="*/ 1535 h 3070"/>
                <a:gd name="T8" fmla="*/ 1535 w 3070"/>
                <a:gd name="T9" fmla="*/ 201 h 3070"/>
                <a:gd name="T10" fmla="*/ 1535 w 3070"/>
                <a:gd name="T11" fmla="*/ 3070 h 3070"/>
                <a:gd name="T12" fmla="*/ 0 w 3070"/>
                <a:gd name="T13" fmla="*/ 1535 h 3070"/>
                <a:gd name="T14" fmla="*/ 1535 w 3070"/>
                <a:gd name="T15" fmla="*/ 0 h 3070"/>
                <a:gd name="T16" fmla="*/ 3070 w 3070"/>
                <a:gd name="T17" fmla="*/ 1535 h 3070"/>
                <a:gd name="T18" fmla="*/ 1535 w 3070"/>
                <a:gd name="T19" fmla="*/ 307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0" h="3070">
                  <a:moveTo>
                    <a:pt x="1535" y="201"/>
                  </a:moveTo>
                  <a:cubicBezTo>
                    <a:pt x="799" y="201"/>
                    <a:pt x="200" y="799"/>
                    <a:pt x="200" y="1535"/>
                  </a:cubicBezTo>
                  <a:cubicBezTo>
                    <a:pt x="200" y="2271"/>
                    <a:pt x="799" y="2869"/>
                    <a:pt x="1535" y="2869"/>
                  </a:cubicBezTo>
                  <a:cubicBezTo>
                    <a:pt x="2270" y="2869"/>
                    <a:pt x="2869" y="2271"/>
                    <a:pt x="2869" y="1535"/>
                  </a:cubicBezTo>
                  <a:cubicBezTo>
                    <a:pt x="2869" y="799"/>
                    <a:pt x="2270" y="201"/>
                    <a:pt x="1535" y="201"/>
                  </a:cubicBezTo>
                  <a:moveTo>
                    <a:pt x="1535" y="3070"/>
                  </a:moveTo>
                  <a:cubicBezTo>
                    <a:pt x="688" y="3070"/>
                    <a:pt x="0" y="2381"/>
                    <a:pt x="0" y="1535"/>
                  </a:cubicBezTo>
                  <a:cubicBezTo>
                    <a:pt x="0" y="689"/>
                    <a:pt x="688" y="0"/>
                    <a:pt x="1535" y="0"/>
                  </a:cubicBezTo>
                  <a:cubicBezTo>
                    <a:pt x="2381" y="0"/>
                    <a:pt x="3070" y="689"/>
                    <a:pt x="3070" y="1535"/>
                  </a:cubicBezTo>
                  <a:cubicBezTo>
                    <a:pt x="3070" y="2381"/>
                    <a:pt x="2381" y="3070"/>
                    <a:pt x="1535" y="3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7FD6A9B-2327-BB40-BD74-F2469C0AA9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0063" y="3244850"/>
              <a:ext cx="2214563" cy="2400300"/>
            </a:xfrm>
            <a:custGeom>
              <a:avLst/>
              <a:gdLst>
                <a:gd name="T0" fmla="*/ 288 w 1395"/>
                <a:gd name="T1" fmla="*/ 1368 h 1512"/>
                <a:gd name="T2" fmla="*/ 697 w 1395"/>
                <a:gd name="T3" fmla="*/ 825 h 1512"/>
                <a:gd name="T4" fmla="*/ 1106 w 1395"/>
                <a:gd name="T5" fmla="*/ 1368 h 1512"/>
                <a:gd name="T6" fmla="*/ 288 w 1395"/>
                <a:gd name="T7" fmla="*/ 1368 h 1512"/>
                <a:gd name="T8" fmla="*/ 697 w 1395"/>
                <a:gd name="T9" fmla="*/ 238 h 1512"/>
                <a:gd name="T10" fmla="*/ 1023 w 1395"/>
                <a:gd name="T11" fmla="*/ 671 h 1512"/>
                <a:gd name="T12" fmla="*/ 371 w 1395"/>
                <a:gd name="T13" fmla="*/ 671 h 1512"/>
                <a:gd name="T14" fmla="*/ 697 w 1395"/>
                <a:gd name="T15" fmla="*/ 238 h 1512"/>
                <a:gd name="T16" fmla="*/ 1395 w 1395"/>
                <a:gd name="T17" fmla="*/ 1512 h 1512"/>
                <a:gd name="T18" fmla="*/ 869 w 1395"/>
                <a:gd name="T19" fmla="*/ 815 h 1512"/>
                <a:gd name="T20" fmla="*/ 1312 w 1395"/>
                <a:gd name="T21" fmla="*/ 815 h 1512"/>
                <a:gd name="T22" fmla="*/ 697 w 1395"/>
                <a:gd name="T23" fmla="*/ 0 h 1512"/>
                <a:gd name="T24" fmla="*/ 82 w 1395"/>
                <a:gd name="T25" fmla="*/ 815 h 1512"/>
                <a:gd name="T26" fmla="*/ 525 w 1395"/>
                <a:gd name="T27" fmla="*/ 815 h 1512"/>
                <a:gd name="T28" fmla="*/ 0 w 1395"/>
                <a:gd name="T29" fmla="*/ 1512 h 1512"/>
                <a:gd name="T30" fmla="*/ 1395 w 1395"/>
                <a:gd name="T31" fmla="*/ 1512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5" h="1512">
                  <a:moveTo>
                    <a:pt x="288" y="1368"/>
                  </a:moveTo>
                  <a:lnTo>
                    <a:pt x="697" y="825"/>
                  </a:lnTo>
                  <a:lnTo>
                    <a:pt x="1106" y="1368"/>
                  </a:lnTo>
                  <a:lnTo>
                    <a:pt x="288" y="1368"/>
                  </a:lnTo>
                  <a:close/>
                  <a:moveTo>
                    <a:pt x="697" y="238"/>
                  </a:moveTo>
                  <a:lnTo>
                    <a:pt x="1023" y="671"/>
                  </a:lnTo>
                  <a:lnTo>
                    <a:pt x="371" y="671"/>
                  </a:lnTo>
                  <a:lnTo>
                    <a:pt x="697" y="238"/>
                  </a:lnTo>
                  <a:close/>
                  <a:moveTo>
                    <a:pt x="1395" y="1512"/>
                  </a:moveTo>
                  <a:lnTo>
                    <a:pt x="869" y="815"/>
                  </a:lnTo>
                  <a:lnTo>
                    <a:pt x="1312" y="815"/>
                  </a:lnTo>
                  <a:lnTo>
                    <a:pt x="697" y="0"/>
                  </a:lnTo>
                  <a:lnTo>
                    <a:pt x="82" y="815"/>
                  </a:lnTo>
                  <a:lnTo>
                    <a:pt x="525" y="815"/>
                  </a:lnTo>
                  <a:lnTo>
                    <a:pt x="0" y="1512"/>
                  </a:lnTo>
                  <a:lnTo>
                    <a:pt x="1395" y="1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</p:grpSp>
      <p:sp>
        <p:nvSpPr>
          <p:cNvPr id="17" name="textruta 16">
            <a:extLst>
              <a:ext uri="{FF2B5EF4-FFF2-40B4-BE49-F238E27FC236}">
                <a16:creationId xmlns:a16="http://schemas.microsoft.com/office/drawing/2014/main" id="{7AEF29B2-7B2D-2646-BDDA-9D25FBD05E6C}"/>
              </a:ext>
            </a:extLst>
          </p:cNvPr>
          <p:cNvSpPr txBox="1"/>
          <p:nvPr userDrawn="1"/>
        </p:nvSpPr>
        <p:spPr>
          <a:xfrm>
            <a:off x="609119" y="5984946"/>
            <a:ext cx="1854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100" err="1"/>
              <a:t>sodra.com</a:t>
            </a:r>
            <a:endParaRPr lang="sv-SE" sz="1100"/>
          </a:p>
        </p:txBody>
      </p:sp>
      <p:pic>
        <p:nvPicPr>
          <p:cNvPr id="18" name="Bild 17">
            <a:extLst>
              <a:ext uri="{FF2B5EF4-FFF2-40B4-BE49-F238E27FC236}">
                <a16:creationId xmlns:a16="http://schemas.microsoft.com/office/drawing/2014/main" id="{AAAF6CFD-A553-ED4B-9AB0-37B65B3F48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8806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grå flagga"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F7D1A545-07CC-5F45-A8B9-7819781DA3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96B0A2-E49C-5940-98F1-598CF732ED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3741" y="1955568"/>
            <a:ext cx="2628000" cy="2628000"/>
            <a:chOff x="1131888" y="2946400"/>
            <a:chExt cx="3490913" cy="3490913"/>
          </a:xfrm>
          <a:solidFill>
            <a:schemeClr val="accent5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5AEB0AA-970E-F947-AAB8-B902638397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1888" y="2946400"/>
              <a:ext cx="3490913" cy="3490913"/>
            </a:xfrm>
            <a:custGeom>
              <a:avLst/>
              <a:gdLst>
                <a:gd name="T0" fmla="*/ 1535 w 3070"/>
                <a:gd name="T1" fmla="*/ 201 h 3070"/>
                <a:gd name="T2" fmla="*/ 200 w 3070"/>
                <a:gd name="T3" fmla="*/ 1535 h 3070"/>
                <a:gd name="T4" fmla="*/ 1535 w 3070"/>
                <a:gd name="T5" fmla="*/ 2869 h 3070"/>
                <a:gd name="T6" fmla="*/ 2869 w 3070"/>
                <a:gd name="T7" fmla="*/ 1535 h 3070"/>
                <a:gd name="T8" fmla="*/ 1535 w 3070"/>
                <a:gd name="T9" fmla="*/ 201 h 3070"/>
                <a:gd name="T10" fmla="*/ 1535 w 3070"/>
                <a:gd name="T11" fmla="*/ 3070 h 3070"/>
                <a:gd name="T12" fmla="*/ 0 w 3070"/>
                <a:gd name="T13" fmla="*/ 1535 h 3070"/>
                <a:gd name="T14" fmla="*/ 1535 w 3070"/>
                <a:gd name="T15" fmla="*/ 0 h 3070"/>
                <a:gd name="T16" fmla="*/ 3070 w 3070"/>
                <a:gd name="T17" fmla="*/ 1535 h 3070"/>
                <a:gd name="T18" fmla="*/ 1535 w 3070"/>
                <a:gd name="T19" fmla="*/ 307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0" h="3070">
                  <a:moveTo>
                    <a:pt x="1535" y="201"/>
                  </a:moveTo>
                  <a:cubicBezTo>
                    <a:pt x="799" y="201"/>
                    <a:pt x="200" y="799"/>
                    <a:pt x="200" y="1535"/>
                  </a:cubicBezTo>
                  <a:cubicBezTo>
                    <a:pt x="200" y="2271"/>
                    <a:pt x="799" y="2869"/>
                    <a:pt x="1535" y="2869"/>
                  </a:cubicBezTo>
                  <a:cubicBezTo>
                    <a:pt x="2270" y="2869"/>
                    <a:pt x="2869" y="2271"/>
                    <a:pt x="2869" y="1535"/>
                  </a:cubicBezTo>
                  <a:cubicBezTo>
                    <a:pt x="2869" y="799"/>
                    <a:pt x="2270" y="201"/>
                    <a:pt x="1535" y="201"/>
                  </a:cubicBezTo>
                  <a:moveTo>
                    <a:pt x="1535" y="3070"/>
                  </a:moveTo>
                  <a:cubicBezTo>
                    <a:pt x="688" y="3070"/>
                    <a:pt x="0" y="2381"/>
                    <a:pt x="0" y="1535"/>
                  </a:cubicBezTo>
                  <a:cubicBezTo>
                    <a:pt x="0" y="689"/>
                    <a:pt x="688" y="0"/>
                    <a:pt x="1535" y="0"/>
                  </a:cubicBezTo>
                  <a:cubicBezTo>
                    <a:pt x="2381" y="0"/>
                    <a:pt x="3070" y="689"/>
                    <a:pt x="3070" y="1535"/>
                  </a:cubicBezTo>
                  <a:cubicBezTo>
                    <a:pt x="3070" y="2381"/>
                    <a:pt x="2381" y="3070"/>
                    <a:pt x="1535" y="3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4B7D505-0848-2544-BAAA-4E3B1D4CFE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0063" y="3244850"/>
              <a:ext cx="2214563" cy="2400300"/>
            </a:xfrm>
            <a:custGeom>
              <a:avLst/>
              <a:gdLst>
                <a:gd name="T0" fmla="*/ 288 w 1395"/>
                <a:gd name="T1" fmla="*/ 1368 h 1512"/>
                <a:gd name="T2" fmla="*/ 697 w 1395"/>
                <a:gd name="T3" fmla="*/ 825 h 1512"/>
                <a:gd name="T4" fmla="*/ 1106 w 1395"/>
                <a:gd name="T5" fmla="*/ 1368 h 1512"/>
                <a:gd name="T6" fmla="*/ 288 w 1395"/>
                <a:gd name="T7" fmla="*/ 1368 h 1512"/>
                <a:gd name="T8" fmla="*/ 697 w 1395"/>
                <a:gd name="T9" fmla="*/ 238 h 1512"/>
                <a:gd name="T10" fmla="*/ 1023 w 1395"/>
                <a:gd name="T11" fmla="*/ 671 h 1512"/>
                <a:gd name="T12" fmla="*/ 371 w 1395"/>
                <a:gd name="T13" fmla="*/ 671 h 1512"/>
                <a:gd name="T14" fmla="*/ 697 w 1395"/>
                <a:gd name="T15" fmla="*/ 238 h 1512"/>
                <a:gd name="T16" fmla="*/ 1395 w 1395"/>
                <a:gd name="T17" fmla="*/ 1512 h 1512"/>
                <a:gd name="T18" fmla="*/ 869 w 1395"/>
                <a:gd name="T19" fmla="*/ 815 h 1512"/>
                <a:gd name="T20" fmla="*/ 1312 w 1395"/>
                <a:gd name="T21" fmla="*/ 815 h 1512"/>
                <a:gd name="T22" fmla="*/ 697 w 1395"/>
                <a:gd name="T23" fmla="*/ 0 h 1512"/>
                <a:gd name="T24" fmla="*/ 82 w 1395"/>
                <a:gd name="T25" fmla="*/ 815 h 1512"/>
                <a:gd name="T26" fmla="*/ 525 w 1395"/>
                <a:gd name="T27" fmla="*/ 815 h 1512"/>
                <a:gd name="T28" fmla="*/ 0 w 1395"/>
                <a:gd name="T29" fmla="*/ 1512 h 1512"/>
                <a:gd name="T30" fmla="*/ 1395 w 1395"/>
                <a:gd name="T31" fmla="*/ 1512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5" h="1512">
                  <a:moveTo>
                    <a:pt x="288" y="1368"/>
                  </a:moveTo>
                  <a:lnTo>
                    <a:pt x="697" y="825"/>
                  </a:lnTo>
                  <a:lnTo>
                    <a:pt x="1106" y="1368"/>
                  </a:lnTo>
                  <a:lnTo>
                    <a:pt x="288" y="1368"/>
                  </a:lnTo>
                  <a:close/>
                  <a:moveTo>
                    <a:pt x="697" y="238"/>
                  </a:moveTo>
                  <a:lnTo>
                    <a:pt x="1023" y="671"/>
                  </a:lnTo>
                  <a:lnTo>
                    <a:pt x="371" y="671"/>
                  </a:lnTo>
                  <a:lnTo>
                    <a:pt x="697" y="238"/>
                  </a:lnTo>
                  <a:close/>
                  <a:moveTo>
                    <a:pt x="1395" y="1512"/>
                  </a:moveTo>
                  <a:lnTo>
                    <a:pt x="869" y="815"/>
                  </a:lnTo>
                  <a:lnTo>
                    <a:pt x="1312" y="815"/>
                  </a:lnTo>
                  <a:lnTo>
                    <a:pt x="697" y="0"/>
                  </a:lnTo>
                  <a:lnTo>
                    <a:pt x="82" y="815"/>
                  </a:lnTo>
                  <a:lnTo>
                    <a:pt x="525" y="815"/>
                  </a:lnTo>
                  <a:lnTo>
                    <a:pt x="0" y="1512"/>
                  </a:lnTo>
                  <a:lnTo>
                    <a:pt x="1395" y="1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2048790-0ED2-D94E-A061-1D1C3D2F48CD}"/>
              </a:ext>
            </a:extLst>
          </p:cNvPr>
          <p:cNvSpPr txBox="1"/>
          <p:nvPr userDrawn="1"/>
        </p:nvSpPr>
        <p:spPr>
          <a:xfrm>
            <a:off x="609119" y="5984946"/>
            <a:ext cx="1854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100" err="1"/>
              <a:t>sodra.com</a:t>
            </a:r>
            <a:endParaRPr lang="sv-SE" sz="1100"/>
          </a:p>
        </p:txBody>
      </p:sp>
    </p:spTree>
    <p:extLst>
      <p:ext uri="{BB962C8B-B14F-4D97-AF65-F5344CB8AC3E}">
        <p14:creationId xmlns:p14="http://schemas.microsoft.com/office/powerpoint/2010/main" val="3407343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grön flagga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7CA5BF83-1B50-F846-9DEC-1E3776383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96B0A2-E49C-5940-98F1-598CF732ED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3741" y="1955568"/>
            <a:ext cx="2628000" cy="2628000"/>
            <a:chOff x="1131888" y="2946400"/>
            <a:chExt cx="3490913" cy="3490913"/>
          </a:xfrm>
          <a:solidFill>
            <a:schemeClr val="accent5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5AEB0AA-970E-F947-AAB8-B902638397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1888" y="2946400"/>
              <a:ext cx="3490913" cy="3490913"/>
            </a:xfrm>
            <a:custGeom>
              <a:avLst/>
              <a:gdLst>
                <a:gd name="T0" fmla="*/ 1535 w 3070"/>
                <a:gd name="T1" fmla="*/ 201 h 3070"/>
                <a:gd name="T2" fmla="*/ 200 w 3070"/>
                <a:gd name="T3" fmla="*/ 1535 h 3070"/>
                <a:gd name="T4" fmla="*/ 1535 w 3070"/>
                <a:gd name="T5" fmla="*/ 2869 h 3070"/>
                <a:gd name="T6" fmla="*/ 2869 w 3070"/>
                <a:gd name="T7" fmla="*/ 1535 h 3070"/>
                <a:gd name="T8" fmla="*/ 1535 w 3070"/>
                <a:gd name="T9" fmla="*/ 201 h 3070"/>
                <a:gd name="T10" fmla="*/ 1535 w 3070"/>
                <a:gd name="T11" fmla="*/ 3070 h 3070"/>
                <a:gd name="T12" fmla="*/ 0 w 3070"/>
                <a:gd name="T13" fmla="*/ 1535 h 3070"/>
                <a:gd name="T14" fmla="*/ 1535 w 3070"/>
                <a:gd name="T15" fmla="*/ 0 h 3070"/>
                <a:gd name="T16" fmla="*/ 3070 w 3070"/>
                <a:gd name="T17" fmla="*/ 1535 h 3070"/>
                <a:gd name="T18" fmla="*/ 1535 w 3070"/>
                <a:gd name="T19" fmla="*/ 307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0" h="3070">
                  <a:moveTo>
                    <a:pt x="1535" y="201"/>
                  </a:moveTo>
                  <a:cubicBezTo>
                    <a:pt x="799" y="201"/>
                    <a:pt x="200" y="799"/>
                    <a:pt x="200" y="1535"/>
                  </a:cubicBezTo>
                  <a:cubicBezTo>
                    <a:pt x="200" y="2271"/>
                    <a:pt x="799" y="2869"/>
                    <a:pt x="1535" y="2869"/>
                  </a:cubicBezTo>
                  <a:cubicBezTo>
                    <a:pt x="2270" y="2869"/>
                    <a:pt x="2869" y="2271"/>
                    <a:pt x="2869" y="1535"/>
                  </a:cubicBezTo>
                  <a:cubicBezTo>
                    <a:pt x="2869" y="799"/>
                    <a:pt x="2270" y="201"/>
                    <a:pt x="1535" y="201"/>
                  </a:cubicBezTo>
                  <a:moveTo>
                    <a:pt x="1535" y="3070"/>
                  </a:moveTo>
                  <a:cubicBezTo>
                    <a:pt x="688" y="3070"/>
                    <a:pt x="0" y="2381"/>
                    <a:pt x="0" y="1535"/>
                  </a:cubicBezTo>
                  <a:cubicBezTo>
                    <a:pt x="0" y="689"/>
                    <a:pt x="688" y="0"/>
                    <a:pt x="1535" y="0"/>
                  </a:cubicBezTo>
                  <a:cubicBezTo>
                    <a:pt x="2381" y="0"/>
                    <a:pt x="3070" y="689"/>
                    <a:pt x="3070" y="1535"/>
                  </a:cubicBezTo>
                  <a:cubicBezTo>
                    <a:pt x="3070" y="2381"/>
                    <a:pt x="2381" y="3070"/>
                    <a:pt x="1535" y="3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4B7D505-0848-2544-BAAA-4E3B1D4CFE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0063" y="3244850"/>
              <a:ext cx="2214563" cy="2400300"/>
            </a:xfrm>
            <a:custGeom>
              <a:avLst/>
              <a:gdLst>
                <a:gd name="T0" fmla="*/ 288 w 1395"/>
                <a:gd name="T1" fmla="*/ 1368 h 1512"/>
                <a:gd name="T2" fmla="*/ 697 w 1395"/>
                <a:gd name="T3" fmla="*/ 825 h 1512"/>
                <a:gd name="T4" fmla="*/ 1106 w 1395"/>
                <a:gd name="T5" fmla="*/ 1368 h 1512"/>
                <a:gd name="T6" fmla="*/ 288 w 1395"/>
                <a:gd name="T7" fmla="*/ 1368 h 1512"/>
                <a:gd name="T8" fmla="*/ 697 w 1395"/>
                <a:gd name="T9" fmla="*/ 238 h 1512"/>
                <a:gd name="T10" fmla="*/ 1023 w 1395"/>
                <a:gd name="T11" fmla="*/ 671 h 1512"/>
                <a:gd name="T12" fmla="*/ 371 w 1395"/>
                <a:gd name="T13" fmla="*/ 671 h 1512"/>
                <a:gd name="T14" fmla="*/ 697 w 1395"/>
                <a:gd name="T15" fmla="*/ 238 h 1512"/>
                <a:gd name="T16" fmla="*/ 1395 w 1395"/>
                <a:gd name="T17" fmla="*/ 1512 h 1512"/>
                <a:gd name="T18" fmla="*/ 869 w 1395"/>
                <a:gd name="T19" fmla="*/ 815 h 1512"/>
                <a:gd name="T20" fmla="*/ 1312 w 1395"/>
                <a:gd name="T21" fmla="*/ 815 h 1512"/>
                <a:gd name="T22" fmla="*/ 697 w 1395"/>
                <a:gd name="T23" fmla="*/ 0 h 1512"/>
                <a:gd name="T24" fmla="*/ 82 w 1395"/>
                <a:gd name="T25" fmla="*/ 815 h 1512"/>
                <a:gd name="T26" fmla="*/ 525 w 1395"/>
                <a:gd name="T27" fmla="*/ 815 h 1512"/>
                <a:gd name="T28" fmla="*/ 0 w 1395"/>
                <a:gd name="T29" fmla="*/ 1512 h 1512"/>
                <a:gd name="T30" fmla="*/ 1395 w 1395"/>
                <a:gd name="T31" fmla="*/ 1512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5" h="1512">
                  <a:moveTo>
                    <a:pt x="288" y="1368"/>
                  </a:moveTo>
                  <a:lnTo>
                    <a:pt x="697" y="825"/>
                  </a:lnTo>
                  <a:lnTo>
                    <a:pt x="1106" y="1368"/>
                  </a:lnTo>
                  <a:lnTo>
                    <a:pt x="288" y="1368"/>
                  </a:lnTo>
                  <a:close/>
                  <a:moveTo>
                    <a:pt x="697" y="238"/>
                  </a:moveTo>
                  <a:lnTo>
                    <a:pt x="1023" y="671"/>
                  </a:lnTo>
                  <a:lnTo>
                    <a:pt x="371" y="671"/>
                  </a:lnTo>
                  <a:lnTo>
                    <a:pt x="697" y="238"/>
                  </a:lnTo>
                  <a:close/>
                  <a:moveTo>
                    <a:pt x="1395" y="1512"/>
                  </a:moveTo>
                  <a:lnTo>
                    <a:pt x="869" y="815"/>
                  </a:lnTo>
                  <a:lnTo>
                    <a:pt x="1312" y="815"/>
                  </a:lnTo>
                  <a:lnTo>
                    <a:pt x="697" y="0"/>
                  </a:lnTo>
                  <a:lnTo>
                    <a:pt x="82" y="815"/>
                  </a:lnTo>
                  <a:lnTo>
                    <a:pt x="525" y="815"/>
                  </a:lnTo>
                  <a:lnTo>
                    <a:pt x="0" y="1512"/>
                  </a:lnTo>
                  <a:lnTo>
                    <a:pt x="1395" y="1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2048790-0ED2-D94E-A061-1D1C3D2F48CD}"/>
              </a:ext>
            </a:extLst>
          </p:cNvPr>
          <p:cNvSpPr txBox="1"/>
          <p:nvPr userDrawn="1"/>
        </p:nvSpPr>
        <p:spPr>
          <a:xfrm>
            <a:off x="609119" y="5984946"/>
            <a:ext cx="1854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100" err="1"/>
              <a:t>sodra.com</a:t>
            </a:r>
            <a:endParaRPr lang="sv-SE" sz="1100"/>
          </a:p>
        </p:txBody>
      </p:sp>
    </p:spTree>
    <p:extLst>
      <p:ext uri="{BB962C8B-B14F-4D97-AF65-F5344CB8AC3E}">
        <p14:creationId xmlns:p14="http://schemas.microsoft.com/office/powerpoint/2010/main" val="4199279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blå flagga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06F65C4B-F415-C544-B9CC-5DC4A350B8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96B0A2-E49C-5940-98F1-598CF732ED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3741" y="1955568"/>
            <a:ext cx="2628000" cy="2628000"/>
            <a:chOff x="1131888" y="2946400"/>
            <a:chExt cx="3490913" cy="3490913"/>
          </a:xfrm>
          <a:solidFill>
            <a:schemeClr val="accent5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5AEB0AA-970E-F947-AAB8-B902638397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1888" y="2946400"/>
              <a:ext cx="3490913" cy="3490913"/>
            </a:xfrm>
            <a:custGeom>
              <a:avLst/>
              <a:gdLst>
                <a:gd name="T0" fmla="*/ 1535 w 3070"/>
                <a:gd name="T1" fmla="*/ 201 h 3070"/>
                <a:gd name="T2" fmla="*/ 200 w 3070"/>
                <a:gd name="T3" fmla="*/ 1535 h 3070"/>
                <a:gd name="T4" fmla="*/ 1535 w 3070"/>
                <a:gd name="T5" fmla="*/ 2869 h 3070"/>
                <a:gd name="T6" fmla="*/ 2869 w 3070"/>
                <a:gd name="T7" fmla="*/ 1535 h 3070"/>
                <a:gd name="T8" fmla="*/ 1535 w 3070"/>
                <a:gd name="T9" fmla="*/ 201 h 3070"/>
                <a:gd name="T10" fmla="*/ 1535 w 3070"/>
                <a:gd name="T11" fmla="*/ 3070 h 3070"/>
                <a:gd name="T12" fmla="*/ 0 w 3070"/>
                <a:gd name="T13" fmla="*/ 1535 h 3070"/>
                <a:gd name="T14" fmla="*/ 1535 w 3070"/>
                <a:gd name="T15" fmla="*/ 0 h 3070"/>
                <a:gd name="T16" fmla="*/ 3070 w 3070"/>
                <a:gd name="T17" fmla="*/ 1535 h 3070"/>
                <a:gd name="T18" fmla="*/ 1535 w 3070"/>
                <a:gd name="T19" fmla="*/ 307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0" h="3070">
                  <a:moveTo>
                    <a:pt x="1535" y="201"/>
                  </a:moveTo>
                  <a:cubicBezTo>
                    <a:pt x="799" y="201"/>
                    <a:pt x="200" y="799"/>
                    <a:pt x="200" y="1535"/>
                  </a:cubicBezTo>
                  <a:cubicBezTo>
                    <a:pt x="200" y="2271"/>
                    <a:pt x="799" y="2869"/>
                    <a:pt x="1535" y="2869"/>
                  </a:cubicBezTo>
                  <a:cubicBezTo>
                    <a:pt x="2270" y="2869"/>
                    <a:pt x="2869" y="2271"/>
                    <a:pt x="2869" y="1535"/>
                  </a:cubicBezTo>
                  <a:cubicBezTo>
                    <a:pt x="2869" y="799"/>
                    <a:pt x="2270" y="201"/>
                    <a:pt x="1535" y="201"/>
                  </a:cubicBezTo>
                  <a:moveTo>
                    <a:pt x="1535" y="3070"/>
                  </a:moveTo>
                  <a:cubicBezTo>
                    <a:pt x="688" y="3070"/>
                    <a:pt x="0" y="2381"/>
                    <a:pt x="0" y="1535"/>
                  </a:cubicBezTo>
                  <a:cubicBezTo>
                    <a:pt x="0" y="689"/>
                    <a:pt x="688" y="0"/>
                    <a:pt x="1535" y="0"/>
                  </a:cubicBezTo>
                  <a:cubicBezTo>
                    <a:pt x="2381" y="0"/>
                    <a:pt x="3070" y="689"/>
                    <a:pt x="3070" y="1535"/>
                  </a:cubicBezTo>
                  <a:cubicBezTo>
                    <a:pt x="3070" y="2381"/>
                    <a:pt x="2381" y="3070"/>
                    <a:pt x="1535" y="3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4B7D505-0848-2544-BAAA-4E3B1D4CFE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0063" y="3244850"/>
              <a:ext cx="2214563" cy="2400300"/>
            </a:xfrm>
            <a:custGeom>
              <a:avLst/>
              <a:gdLst>
                <a:gd name="T0" fmla="*/ 288 w 1395"/>
                <a:gd name="T1" fmla="*/ 1368 h 1512"/>
                <a:gd name="T2" fmla="*/ 697 w 1395"/>
                <a:gd name="T3" fmla="*/ 825 h 1512"/>
                <a:gd name="T4" fmla="*/ 1106 w 1395"/>
                <a:gd name="T5" fmla="*/ 1368 h 1512"/>
                <a:gd name="T6" fmla="*/ 288 w 1395"/>
                <a:gd name="T7" fmla="*/ 1368 h 1512"/>
                <a:gd name="T8" fmla="*/ 697 w 1395"/>
                <a:gd name="T9" fmla="*/ 238 h 1512"/>
                <a:gd name="T10" fmla="*/ 1023 w 1395"/>
                <a:gd name="T11" fmla="*/ 671 h 1512"/>
                <a:gd name="T12" fmla="*/ 371 w 1395"/>
                <a:gd name="T13" fmla="*/ 671 h 1512"/>
                <a:gd name="T14" fmla="*/ 697 w 1395"/>
                <a:gd name="T15" fmla="*/ 238 h 1512"/>
                <a:gd name="T16" fmla="*/ 1395 w 1395"/>
                <a:gd name="T17" fmla="*/ 1512 h 1512"/>
                <a:gd name="T18" fmla="*/ 869 w 1395"/>
                <a:gd name="T19" fmla="*/ 815 h 1512"/>
                <a:gd name="T20" fmla="*/ 1312 w 1395"/>
                <a:gd name="T21" fmla="*/ 815 h 1512"/>
                <a:gd name="T22" fmla="*/ 697 w 1395"/>
                <a:gd name="T23" fmla="*/ 0 h 1512"/>
                <a:gd name="T24" fmla="*/ 82 w 1395"/>
                <a:gd name="T25" fmla="*/ 815 h 1512"/>
                <a:gd name="T26" fmla="*/ 525 w 1395"/>
                <a:gd name="T27" fmla="*/ 815 h 1512"/>
                <a:gd name="T28" fmla="*/ 0 w 1395"/>
                <a:gd name="T29" fmla="*/ 1512 h 1512"/>
                <a:gd name="T30" fmla="*/ 1395 w 1395"/>
                <a:gd name="T31" fmla="*/ 1512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5" h="1512">
                  <a:moveTo>
                    <a:pt x="288" y="1368"/>
                  </a:moveTo>
                  <a:lnTo>
                    <a:pt x="697" y="825"/>
                  </a:lnTo>
                  <a:lnTo>
                    <a:pt x="1106" y="1368"/>
                  </a:lnTo>
                  <a:lnTo>
                    <a:pt x="288" y="1368"/>
                  </a:lnTo>
                  <a:close/>
                  <a:moveTo>
                    <a:pt x="697" y="238"/>
                  </a:moveTo>
                  <a:lnTo>
                    <a:pt x="1023" y="671"/>
                  </a:lnTo>
                  <a:lnTo>
                    <a:pt x="371" y="671"/>
                  </a:lnTo>
                  <a:lnTo>
                    <a:pt x="697" y="238"/>
                  </a:lnTo>
                  <a:close/>
                  <a:moveTo>
                    <a:pt x="1395" y="1512"/>
                  </a:moveTo>
                  <a:lnTo>
                    <a:pt x="869" y="815"/>
                  </a:lnTo>
                  <a:lnTo>
                    <a:pt x="1312" y="815"/>
                  </a:lnTo>
                  <a:lnTo>
                    <a:pt x="697" y="0"/>
                  </a:lnTo>
                  <a:lnTo>
                    <a:pt x="82" y="815"/>
                  </a:lnTo>
                  <a:lnTo>
                    <a:pt x="525" y="815"/>
                  </a:lnTo>
                  <a:lnTo>
                    <a:pt x="0" y="1512"/>
                  </a:lnTo>
                  <a:lnTo>
                    <a:pt x="1395" y="1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2048790-0ED2-D94E-A061-1D1C3D2F48CD}"/>
              </a:ext>
            </a:extLst>
          </p:cNvPr>
          <p:cNvSpPr txBox="1"/>
          <p:nvPr userDrawn="1"/>
        </p:nvSpPr>
        <p:spPr>
          <a:xfrm>
            <a:off x="609119" y="5984946"/>
            <a:ext cx="1854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100" err="1"/>
              <a:t>sodra.com</a:t>
            </a:r>
            <a:endParaRPr lang="sv-SE" sz="1100"/>
          </a:p>
        </p:txBody>
      </p:sp>
    </p:spTree>
    <p:extLst>
      <p:ext uri="{BB962C8B-B14F-4D97-AF65-F5344CB8AC3E}">
        <p14:creationId xmlns:p14="http://schemas.microsoft.com/office/powerpoint/2010/main" val="1646465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f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4C6BDE7E-8A4C-B847-AA2D-E6986C388E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96B0A2-E49C-5940-98F1-598CF732ED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3741" y="1955568"/>
            <a:ext cx="2628000" cy="2628000"/>
            <a:chOff x="1131888" y="2946400"/>
            <a:chExt cx="3490913" cy="3490913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5AEB0AA-970E-F947-AAB8-B902638397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1888" y="2946400"/>
              <a:ext cx="3490913" cy="3490913"/>
            </a:xfrm>
            <a:custGeom>
              <a:avLst/>
              <a:gdLst>
                <a:gd name="T0" fmla="*/ 1535 w 3070"/>
                <a:gd name="T1" fmla="*/ 201 h 3070"/>
                <a:gd name="T2" fmla="*/ 200 w 3070"/>
                <a:gd name="T3" fmla="*/ 1535 h 3070"/>
                <a:gd name="T4" fmla="*/ 1535 w 3070"/>
                <a:gd name="T5" fmla="*/ 2869 h 3070"/>
                <a:gd name="T6" fmla="*/ 2869 w 3070"/>
                <a:gd name="T7" fmla="*/ 1535 h 3070"/>
                <a:gd name="T8" fmla="*/ 1535 w 3070"/>
                <a:gd name="T9" fmla="*/ 201 h 3070"/>
                <a:gd name="T10" fmla="*/ 1535 w 3070"/>
                <a:gd name="T11" fmla="*/ 3070 h 3070"/>
                <a:gd name="T12" fmla="*/ 0 w 3070"/>
                <a:gd name="T13" fmla="*/ 1535 h 3070"/>
                <a:gd name="T14" fmla="*/ 1535 w 3070"/>
                <a:gd name="T15" fmla="*/ 0 h 3070"/>
                <a:gd name="T16" fmla="*/ 3070 w 3070"/>
                <a:gd name="T17" fmla="*/ 1535 h 3070"/>
                <a:gd name="T18" fmla="*/ 1535 w 3070"/>
                <a:gd name="T19" fmla="*/ 307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0" h="3070">
                  <a:moveTo>
                    <a:pt x="1535" y="201"/>
                  </a:moveTo>
                  <a:cubicBezTo>
                    <a:pt x="799" y="201"/>
                    <a:pt x="200" y="799"/>
                    <a:pt x="200" y="1535"/>
                  </a:cubicBezTo>
                  <a:cubicBezTo>
                    <a:pt x="200" y="2271"/>
                    <a:pt x="799" y="2869"/>
                    <a:pt x="1535" y="2869"/>
                  </a:cubicBezTo>
                  <a:cubicBezTo>
                    <a:pt x="2270" y="2869"/>
                    <a:pt x="2869" y="2271"/>
                    <a:pt x="2869" y="1535"/>
                  </a:cubicBezTo>
                  <a:cubicBezTo>
                    <a:pt x="2869" y="799"/>
                    <a:pt x="2270" y="201"/>
                    <a:pt x="1535" y="201"/>
                  </a:cubicBezTo>
                  <a:moveTo>
                    <a:pt x="1535" y="3070"/>
                  </a:moveTo>
                  <a:cubicBezTo>
                    <a:pt x="688" y="3070"/>
                    <a:pt x="0" y="2381"/>
                    <a:pt x="0" y="1535"/>
                  </a:cubicBezTo>
                  <a:cubicBezTo>
                    <a:pt x="0" y="689"/>
                    <a:pt x="688" y="0"/>
                    <a:pt x="1535" y="0"/>
                  </a:cubicBezTo>
                  <a:cubicBezTo>
                    <a:pt x="2381" y="0"/>
                    <a:pt x="3070" y="689"/>
                    <a:pt x="3070" y="1535"/>
                  </a:cubicBezTo>
                  <a:cubicBezTo>
                    <a:pt x="3070" y="2381"/>
                    <a:pt x="2381" y="3070"/>
                    <a:pt x="1535" y="3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4B7D505-0848-2544-BAAA-4E3B1D4CFE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0063" y="3244850"/>
              <a:ext cx="2214563" cy="2400300"/>
            </a:xfrm>
            <a:custGeom>
              <a:avLst/>
              <a:gdLst>
                <a:gd name="T0" fmla="*/ 288 w 1395"/>
                <a:gd name="T1" fmla="*/ 1368 h 1512"/>
                <a:gd name="T2" fmla="*/ 697 w 1395"/>
                <a:gd name="T3" fmla="*/ 825 h 1512"/>
                <a:gd name="T4" fmla="*/ 1106 w 1395"/>
                <a:gd name="T5" fmla="*/ 1368 h 1512"/>
                <a:gd name="T6" fmla="*/ 288 w 1395"/>
                <a:gd name="T7" fmla="*/ 1368 h 1512"/>
                <a:gd name="T8" fmla="*/ 697 w 1395"/>
                <a:gd name="T9" fmla="*/ 238 h 1512"/>
                <a:gd name="T10" fmla="*/ 1023 w 1395"/>
                <a:gd name="T11" fmla="*/ 671 h 1512"/>
                <a:gd name="T12" fmla="*/ 371 w 1395"/>
                <a:gd name="T13" fmla="*/ 671 h 1512"/>
                <a:gd name="T14" fmla="*/ 697 w 1395"/>
                <a:gd name="T15" fmla="*/ 238 h 1512"/>
                <a:gd name="T16" fmla="*/ 1395 w 1395"/>
                <a:gd name="T17" fmla="*/ 1512 h 1512"/>
                <a:gd name="T18" fmla="*/ 869 w 1395"/>
                <a:gd name="T19" fmla="*/ 815 h 1512"/>
                <a:gd name="T20" fmla="*/ 1312 w 1395"/>
                <a:gd name="T21" fmla="*/ 815 h 1512"/>
                <a:gd name="T22" fmla="*/ 697 w 1395"/>
                <a:gd name="T23" fmla="*/ 0 h 1512"/>
                <a:gd name="T24" fmla="*/ 82 w 1395"/>
                <a:gd name="T25" fmla="*/ 815 h 1512"/>
                <a:gd name="T26" fmla="*/ 525 w 1395"/>
                <a:gd name="T27" fmla="*/ 815 h 1512"/>
                <a:gd name="T28" fmla="*/ 0 w 1395"/>
                <a:gd name="T29" fmla="*/ 1512 h 1512"/>
                <a:gd name="T30" fmla="*/ 1395 w 1395"/>
                <a:gd name="T31" fmla="*/ 1512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5" h="1512">
                  <a:moveTo>
                    <a:pt x="288" y="1368"/>
                  </a:moveTo>
                  <a:lnTo>
                    <a:pt x="697" y="825"/>
                  </a:lnTo>
                  <a:lnTo>
                    <a:pt x="1106" y="1368"/>
                  </a:lnTo>
                  <a:lnTo>
                    <a:pt x="288" y="1368"/>
                  </a:lnTo>
                  <a:close/>
                  <a:moveTo>
                    <a:pt x="697" y="238"/>
                  </a:moveTo>
                  <a:lnTo>
                    <a:pt x="1023" y="671"/>
                  </a:lnTo>
                  <a:lnTo>
                    <a:pt x="371" y="671"/>
                  </a:lnTo>
                  <a:lnTo>
                    <a:pt x="697" y="238"/>
                  </a:lnTo>
                  <a:close/>
                  <a:moveTo>
                    <a:pt x="1395" y="1512"/>
                  </a:moveTo>
                  <a:lnTo>
                    <a:pt x="869" y="815"/>
                  </a:lnTo>
                  <a:lnTo>
                    <a:pt x="1312" y="815"/>
                  </a:lnTo>
                  <a:lnTo>
                    <a:pt x="697" y="0"/>
                  </a:lnTo>
                  <a:lnTo>
                    <a:pt x="82" y="815"/>
                  </a:lnTo>
                  <a:lnTo>
                    <a:pt x="525" y="815"/>
                  </a:lnTo>
                  <a:lnTo>
                    <a:pt x="0" y="1512"/>
                  </a:lnTo>
                  <a:lnTo>
                    <a:pt x="1395" y="1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2048790-0ED2-D94E-A061-1D1C3D2F48CD}"/>
              </a:ext>
            </a:extLst>
          </p:cNvPr>
          <p:cNvSpPr txBox="1"/>
          <p:nvPr userDrawn="1"/>
        </p:nvSpPr>
        <p:spPr>
          <a:xfrm>
            <a:off x="609119" y="5984946"/>
            <a:ext cx="1854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100" err="1"/>
              <a:t>sodra.com</a:t>
            </a:r>
            <a:endParaRPr lang="sv-SE" sz="1100"/>
          </a:p>
        </p:txBody>
      </p:sp>
    </p:spTree>
    <p:extLst>
      <p:ext uri="{BB962C8B-B14F-4D97-AF65-F5344CB8AC3E}">
        <p14:creationId xmlns:p14="http://schemas.microsoft.com/office/powerpoint/2010/main" val="3142696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grå flagga"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BE83EA4B-0D59-3144-858E-E9B8E26D3D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7001FDE0-6998-F441-A2C4-7C8E4668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DBDD67D1-2235-EA4D-9A38-CE23D93C5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för att lägga till en titel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7C99FC44-6FFF-6245-9F1C-CA792C1A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98456"/>
            <a:ext cx="7835218" cy="2265736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för att lägga till en beskrivning av presentationen</a:t>
            </a:r>
          </a:p>
          <a:p>
            <a:pPr lvl="0"/>
            <a:endParaRPr lang="sv-SE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3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f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A2B92E5F-D8CD-1644-A4AC-FC5436070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96B0A2-E49C-5940-98F1-598CF732ED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3741" y="1955568"/>
            <a:ext cx="2628000" cy="2628000"/>
            <a:chOff x="1131888" y="2946400"/>
            <a:chExt cx="3490913" cy="3490913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5AEB0AA-970E-F947-AAB8-B902638397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1888" y="2946400"/>
              <a:ext cx="3490913" cy="3490913"/>
            </a:xfrm>
            <a:custGeom>
              <a:avLst/>
              <a:gdLst>
                <a:gd name="T0" fmla="*/ 1535 w 3070"/>
                <a:gd name="T1" fmla="*/ 201 h 3070"/>
                <a:gd name="T2" fmla="*/ 200 w 3070"/>
                <a:gd name="T3" fmla="*/ 1535 h 3070"/>
                <a:gd name="T4" fmla="*/ 1535 w 3070"/>
                <a:gd name="T5" fmla="*/ 2869 h 3070"/>
                <a:gd name="T6" fmla="*/ 2869 w 3070"/>
                <a:gd name="T7" fmla="*/ 1535 h 3070"/>
                <a:gd name="T8" fmla="*/ 1535 w 3070"/>
                <a:gd name="T9" fmla="*/ 201 h 3070"/>
                <a:gd name="T10" fmla="*/ 1535 w 3070"/>
                <a:gd name="T11" fmla="*/ 3070 h 3070"/>
                <a:gd name="T12" fmla="*/ 0 w 3070"/>
                <a:gd name="T13" fmla="*/ 1535 h 3070"/>
                <a:gd name="T14" fmla="*/ 1535 w 3070"/>
                <a:gd name="T15" fmla="*/ 0 h 3070"/>
                <a:gd name="T16" fmla="*/ 3070 w 3070"/>
                <a:gd name="T17" fmla="*/ 1535 h 3070"/>
                <a:gd name="T18" fmla="*/ 1535 w 3070"/>
                <a:gd name="T19" fmla="*/ 307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0" h="3070">
                  <a:moveTo>
                    <a:pt x="1535" y="201"/>
                  </a:moveTo>
                  <a:cubicBezTo>
                    <a:pt x="799" y="201"/>
                    <a:pt x="200" y="799"/>
                    <a:pt x="200" y="1535"/>
                  </a:cubicBezTo>
                  <a:cubicBezTo>
                    <a:pt x="200" y="2271"/>
                    <a:pt x="799" y="2869"/>
                    <a:pt x="1535" y="2869"/>
                  </a:cubicBezTo>
                  <a:cubicBezTo>
                    <a:pt x="2270" y="2869"/>
                    <a:pt x="2869" y="2271"/>
                    <a:pt x="2869" y="1535"/>
                  </a:cubicBezTo>
                  <a:cubicBezTo>
                    <a:pt x="2869" y="799"/>
                    <a:pt x="2270" y="201"/>
                    <a:pt x="1535" y="201"/>
                  </a:cubicBezTo>
                  <a:moveTo>
                    <a:pt x="1535" y="3070"/>
                  </a:moveTo>
                  <a:cubicBezTo>
                    <a:pt x="688" y="3070"/>
                    <a:pt x="0" y="2381"/>
                    <a:pt x="0" y="1535"/>
                  </a:cubicBezTo>
                  <a:cubicBezTo>
                    <a:pt x="0" y="689"/>
                    <a:pt x="688" y="0"/>
                    <a:pt x="1535" y="0"/>
                  </a:cubicBezTo>
                  <a:cubicBezTo>
                    <a:pt x="2381" y="0"/>
                    <a:pt x="3070" y="689"/>
                    <a:pt x="3070" y="1535"/>
                  </a:cubicBezTo>
                  <a:cubicBezTo>
                    <a:pt x="3070" y="2381"/>
                    <a:pt x="2381" y="3070"/>
                    <a:pt x="1535" y="3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4B7D505-0848-2544-BAAA-4E3B1D4CFE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0063" y="3244850"/>
              <a:ext cx="2214563" cy="2400300"/>
            </a:xfrm>
            <a:custGeom>
              <a:avLst/>
              <a:gdLst>
                <a:gd name="T0" fmla="*/ 288 w 1395"/>
                <a:gd name="T1" fmla="*/ 1368 h 1512"/>
                <a:gd name="T2" fmla="*/ 697 w 1395"/>
                <a:gd name="T3" fmla="*/ 825 h 1512"/>
                <a:gd name="T4" fmla="*/ 1106 w 1395"/>
                <a:gd name="T5" fmla="*/ 1368 h 1512"/>
                <a:gd name="T6" fmla="*/ 288 w 1395"/>
                <a:gd name="T7" fmla="*/ 1368 h 1512"/>
                <a:gd name="T8" fmla="*/ 697 w 1395"/>
                <a:gd name="T9" fmla="*/ 238 h 1512"/>
                <a:gd name="T10" fmla="*/ 1023 w 1395"/>
                <a:gd name="T11" fmla="*/ 671 h 1512"/>
                <a:gd name="T12" fmla="*/ 371 w 1395"/>
                <a:gd name="T13" fmla="*/ 671 h 1512"/>
                <a:gd name="T14" fmla="*/ 697 w 1395"/>
                <a:gd name="T15" fmla="*/ 238 h 1512"/>
                <a:gd name="T16" fmla="*/ 1395 w 1395"/>
                <a:gd name="T17" fmla="*/ 1512 h 1512"/>
                <a:gd name="T18" fmla="*/ 869 w 1395"/>
                <a:gd name="T19" fmla="*/ 815 h 1512"/>
                <a:gd name="T20" fmla="*/ 1312 w 1395"/>
                <a:gd name="T21" fmla="*/ 815 h 1512"/>
                <a:gd name="T22" fmla="*/ 697 w 1395"/>
                <a:gd name="T23" fmla="*/ 0 h 1512"/>
                <a:gd name="T24" fmla="*/ 82 w 1395"/>
                <a:gd name="T25" fmla="*/ 815 h 1512"/>
                <a:gd name="T26" fmla="*/ 525 w 1395"/>
                <a:gd name="T27" fmla="*/ 815 h 1512"/>
                <a:gd name="T28" fmla="*/ 0 w 1395"/>
                <a:gd name="T29" fmla="*/ 1512 h 1512"/>
                <a:gd name="T30" fmla="*/ 1395 w 1395"/>
                <a:gd name="T31" fmla="*/ 1512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5" h="1512">
                  <a:moveTo>
                    <a:pt x="288" y="1368"/>
                  </a:moveTo>
                  <a:lnTo>
                    <a:pt x="697" y="825"/>
                  </a:lnTo>
                  <a:lnTo>
                    <a:pt x="1106" y="1368"/>
                  </a:lnTo>
                  <a:lnTo>
                    <a:pt x="288" y="1368"/>
                  </a:lnTo>
                  <a:close/>
                  <a:moveTo>
                    <a:pt x="697" y="238"/>
                  </a:moveTo>
                  <a:lnTo>
                    <a:pt x="1023" y="671"/>
                  </a:lnTo>
                  <a:lnTo>
                    <a:pt x="371" y="671"/>
                  </a:lnTo>
                  <a:lnTo>
                    <a:pt x="697" y="238"/>
                  </a:lnTo>
                  <a:close/>
                  <a:moveTo>
                    <a:pt x="1395" y="1512"/>
                  </a:moveTo>
                  <a:lnTo>
                    <a:pt x="869" y="815"/>
                  </a:lnTo>
                  <a:lnTo>
                    <a:pt x="1312" y="815"/>
                  </a:lnTo>
                  <a:lnTo>
                    <a:pt x="697" y="0"/>
                  </a:lnTo>
                  <a:lnTo>
                    <a:pt x="82" y="815"/>
                  </a:lnTo>
                  <a:lnTo>
                    <a:pt x="525" y="815"/>
                  </a:lnTo>
                  <a:lnTo>
                    <a:pt x="0" y="1512"/>
                  </a:lnTo>
                  <a:lnTo>
                    <a:pt x="1395" y="1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2048790-0ED2-D94E-A061-1D1C3D2F48CD}"/>
              </a:ext>
            </a:extLst>
          </p:cNvPr>
          <p:cNvSpPr txBox="1"/>
          <p:nvPr userDrawn="1"/>
        </p:nvSpPr>
        <p:spPr>
          <a:xfrm>
            <a:off x="609119" y="5984946"/>
            <a:ext cx="1854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100" err="1">
                <a:solidFill>
                  <a:schemeClr val="bg1"/>
                </a:solidFill>
              </a:rPr>
              <a:t>sodra.com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93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ABE7832B-3ACF-D44C-A980-FE82F8B38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10D28200-F8DA-5F49-BAC9-3A633A498D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3741" y="1955568"/>
            <a:ext cx="2628000" cy="2628000"/>
            <a:chOff x="1131888" y="2946400"/>
            <a:chExt cx="3490913" cy="3490913"/>
          </a:xfrm>
          <a:solidFill>
            <a:schemeClr val="accent5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855D993-4BE6-0B48-8FAC-C889BD0C0B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1888" y="2946400"/>
              <a:ext cx="3490913" cy="3490913"/>
            </a:xfrm>
            <a:custGeom>
              <a:avLst/>
              <a:gdLst>
                <a:gd name="T0" fmla="*/ 1535 w 3070"/>
                <a:gd name="T1" fmla="*/ 201 h 3070"/>
                <a:gd name="T2" fmla="*/ 200 w 3070"/>
                <a:gd name="T3" fmla="*/ 1535 h 3070"/>
                <a:gd name="T4" fmla="*/ 1535 w 3070"/>
                <a:gd name="T5" fmla="*/ 2869 h 3070"/>
                <a:gd name="T6" fmla="*/ 2869 w 3070"/>
                <a:gd name="T7" fmla="*/ 1535 h 3070"/>
                <a:gd name="T8" fmla="*/ 1535 w 3070"/>
                <a:gd name="T9" fmla="*/ 201 h 3070"/>
                <a:gd name="T10" fmla="*/ 1535 w 3070"/>
                <a:gd name="T11" fmla="*/ 3070 h 3070"/>
                <a:gd name="T12" fmla="*/ 0 w 3070"/>
                <a:gd name="T13" fmla="*/ 1535 h 3070"/>
                <a:gd name="T14" fmla="*/ 1535 w 3070"/>
                <a:gd name="T15" fmla="*/ 0 h 3070"/>
                <a:gd name="T16" fmla="*/ 3070 w 3070"/>
                <a:gd name="T17" fmla="*/ 1535 h 3070"/>
                <a:gd name="T18" fmla="*/ 1535 w 3070"/>
                <a:gd name="T19" fmla="*/ 307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0" h="3070">
                  <a:moveTo>
                    <a:pt x="1535" y="201"/>
                  </a:moveTo>
                  <a:cubicBezTo>
                    <a:pt x="799" y="201"/>
                    <a:pt x="200" y="799"/>
                    <a:pt x="200" y="1535"/>
                  </a:cubicBezTo>
                  <a:cubicBezTo>
                    <a:pt x="200" y="2271"/>
                    <a:pt x="799" y="2869"/>
                    <a:pt x="1535" y="2869"/>
                  </a:cubicBezTo>
                  <a:cubicBezTo>
                    <a:pt x="2270" y="2869"/>
                    <a:pt x="2869" y="2271"/>
                    <a:pt x="2869" y="1535"/>
                  </a:cubicBezTo>
                  <a:cubicBezTo>
                    <a:pt x="2869" y="799"/>
                    <a:pt x="2270" y="201"/>
                    <a:pt x="1535" y="201"/>
                  </a:cubicBezTo>
                  <a:moveTo>
                    <a:pt x="1535" y="3070"/>
                  </a:moveTo>
                  <a:cubicBezTo>
                    <a:pt x="688" y="3070"/>
                    <a:pt x="0" y="2381"/>
                    <a:pt x="0" y="1535"/>
                  </a:cubicBezTo>
                  <a:cubicBezTo>
                    <a:pt x="0" y="689"/>
                    <a:pt x="688" y="0"/>
                    <a:pt x="1535" y="0"/>
                  </a:cubicBezTo>
                  <a:cubicBezTo>
                    <a:pt x="2381" y="0"/>
                    <a:pt x="3070" y="689"/>
                    <a:pt x="3070" y="1535"/>
                  </a:cubicBezTo>
                  <a:cubicBezTo>
                    <a:pt x="3070" y="2381"/>
                    <a:pt x="2381" y="3070"/>
                    <a:pt x="1535" y="3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7FD6A9B-2327-BB40-BD74-F2469C0AA9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0063" y="3244850"/>
              <a:ext cx="2214563" cy="2400300"/>
            </a:xfrm>
            <a:custGeom>
              <a:avLst/>
              <a:gdLst>
                <a:gd name="T0" fmla="*/ 288 w 1395"/>
                <a:gd name="T1" fmla="*/ 1368 h 1512"/>
                <a:gd name="T2" fmla="*/ 697 w 1395"/>
                <a:gd name="T3" fmla="*/ 825 h 1512"/>
                <a:gd name="T4" fmla="*/ 1106 w 1395"/>
                <a:gd name="T5" fmla="*/ 1368 h 1512"/>
                <a:gd name="T6" fmla="*/ 288 w 1395"/>
                <a:gd name="T7" fmla="*/ 1368 h 1512"/>
                <a:gd name="T8" fmla="*/ 697 w 1395"/>
                <a:gd name="T9" fmla="*/ 238 h 1512"/>
                <a:gd name="T10" fmla="*/ 1023 w 1395"/>
                <a:gd name="T11" fmla="*/ 671 h 1512"/>
                <a:gd name="T12" fmla="*/ 371 w 1395"/>
                <a:gd name="T13" fmla="*/ 671 h 1512"/>
                <a:gd name="T14" fmla="*/ 697 w 1395"/>
                <a:gd name="T15" fmla="*/ 238 h 1512"/>
                <a:gd name="T16" fmla="*/ 1395 w 1395"/>
                <a:gd name="T17" fmla="*/ 1512 h 1512"/>
                <a:gd name="T18" fmla="*/ 869 w 1395"/>
                <a:gd name="T19" fmla="*/ 815 h 1512"/>
                <a:gd name="T20" fmla="*/ 1312 w 1395"/>
                <a:gd name="T21" fmla="*/ 815 h 1512"/>
                <a:gd name="T22" fmla="*/ 697 w 1395"/>
                <a:gd name="T23" fmla="*/ 0 h 1512"/>
                <a:gd name="T24" fmla="*/ 82 w 1395"/>
                <a:gd name="T25" fmla="*/ 815 h 1512"/>
                <a:gd name="T26" fmla="*/ 525 w 1395"/>
                <a:gd name="T27" fmla="*/ 815 h 1512"/>
                <a:gd name="T28" fmla="*/ 0 w 1395"/>
                <a:gd name="T29" fmla="*/ 1512 h 1512"/>
                <a:gd name="T30" fmla="*/ 1395 w 1395"/>
                <a:gd name="T31" fmla="*/ 1512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5" h="1512">
                  <a:moveTo>
                    <a:pt x="288" y="1368"/>
                  </a:moveTo>
                  <a:lnTo>
                    <a:pt x="697" y="825"/>
                  </a:lnTo>
                  <a:lnTo>
                    <a:pt x="1106" y="1368"/>
                  </a:lnTo>
                  <a:lnTo>
                    <a:pt x="288" y="1368"/>
                  </a:lnTo>
                  <a:close/>
                  <a:moveTo>
                    <a:pt x="697" y="238"/>
                  </a:moveTo>
                  <a:lnTo>
                    <a:pt x="1023" y="671"/>
                  </a:lnTo>
                  <a:lnTo>
                    <a:pt x="371" y="671"/>
                  </a:lnTo>
                  <a:lnTo>
                    <a:pt x="697" y="238"/>
                  </a:lnTo>
                  <a:close/>
                  <a:moveTo>
                    <a:pt x="1395" y="1512"/>
                  </a:moveTo>
                  <a:lnTo>
                    <a:pt x="869" y="815"/>
                  </a:lnTo>
                  <a:lnTo>
                    <a:pt x="1312" y="815"/>
                  </a:lnTo>
                  <a:lnTo>
                    <a:pt x="697" y="0"/>
                  </a:lnTo>
                  <a:lnTo>
                    <a:pt x="82" y="815"/>
                  </a:lnTo>
                  <a:lnTo>
                    <a:pt x="525" y="815"/>
                  </a:lnTo>
                  <a:lnTo>
                    <a:pt x="0" y="1512"/>
                  </a:lnTo>
                  <a:lnTo>
                    <a:pt x="1395" y="1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</p:grpSp>
      <p:sp>
        <p:nvSpPr>
          <p:cNvPr id="17" name="textruta 16">
            <a:extLst>
              <a:ext uri="{FF2B5EF4-FFF2-40B4-BE49-F238E27FC236}">
                <a16:creationId xmlns:a16="http://schemas.microsoft.com/office/drawing/2014/main" id="{7AEF29B2-7B2D-2646-BDDA-9D25FBD05E6C}"/>
              </a:ext>
            </a:extLst>
          </p:cNvPr>
          <p:cNvSpPr txBox="1"/>
          <p:nvPr userDrawn="1"/>
        </p:nvSpPr>
        <p:spPr>
          <a:xfrm>
            <a:off x="609119" y="5984946"/>
            <a:ext cx="1854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100" err="1"/>
              <a:t>sodra.com</a:t>
            </a:r>
            <a:endParaRPr lang="sv-SE" sz="1100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A7B94BB-1DEF-BB45-AC00-F871E1AD23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827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594800"/>
            <a:ext cx="8413287" cy="4534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0194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594800"/>
            <a:ext cx="5389099" cy="4534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84821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594800"/>
            <a:ext cx="5028737" cy="4534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129AF8-3167-AE41-9122-981C682AEC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56364" y="1594799"/>
            <a:ext cx="5003799" cy="4534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24627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4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6432A72-B952-3B4F-B0BB-8517D3772C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7600" y="1"/>
            <a:ext cx="3049200" cy="612933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8064500" cy="107228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0" y="1594800"/>
            <a:ext cx="8052925" cy="4534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05986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683E4E8-8001-034A-97A8-6B6DA3DBBF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601" y="0"/>
            <a:ext cx="4064399" cy="612933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/>
            </a:lvl1pPr>
          </a:lstStyle>
          <a:p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7056438" cy="107228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594800"/>
            <a:ext cx="7044862" cy="4534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7712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883">
          <p15:clr>
            <a:srgbClr val="FBAE40"/>
          </p15:clr>
        </p15:guide>
        <p15:guide id="3" pos="511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5389099" cy="107228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60284" y="263926"/>
            <a:ext cx="897568" cy="256934"/>
          </a:xfrm>
          <a:prstGeom prst="rect">
            <a:avLst/>
          </a:prstGeom>
        </p:spPr>
        <p:txBody>
          <a:bodyPr/>
          <a:lstStyle/>
          <a:p>
            <a:fld id="{6DF771C7-D0AC-45A7-9CE2-0567CF5509B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594800"/>
            <a:ext cx="5389099" cy="4534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683E4E8-8001-034A-97A8-6B6DA3DBBF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6363" y="0"/>
            <a:ext cx="5735637" cy="612933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157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06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 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E76700-4F12-3248-B6F2-1F2BAE2918CF}"/>
              </a:ext>
            </a:extLst>
          </p:cNvPr>
          <p:cNvSpPr/>
          <p:nvPr userDrawn="1"/>
        </p:nvSpPr>
        <p:spPr>
          <a:xfrm>
            <a:off x="1" y="1665289"/>
            <a:ext cx="12191999" cy="446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7C8F97-5ED7-5945-8D07-06F38F0A0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885162"/>
            <a:ext cx="8413287" cy="3920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16050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333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grön flagga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DFFFBE95-CF17-C446-BE1D-2B416F4A21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7001FDE0-6998-F441-A2C4-7C8E4668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DBDD67D1-2235-EA4D-9A38-CE23D93C5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för att lägga till en titel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7C99FC44-6FFF-6245-9F1C-CA792C1A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98456"/>
            <a:ext cx="7835218" cy="2265736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  <a:p>
            <a:pPr lvl="0"/>
            <a:endParaRPr lang="sv-SE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0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19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BAE6684A-3890-6B46-945D-78614478A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2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bild f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F1C95CC3-D23A-C343-A7E1-CB7351B92D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7001FDE0-6998-F441-A2C4-7C8E4668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DBDD67D1-2235-EA4D-9A38-CE23D93C5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titel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7C99FC44-6FFF-6245-9F1C-CA792C1A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98456"/>
            <a:ext cx="7835218" cy="22657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3BB39A23-0F4B-F04B-82D5-4E6582AE1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06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bild f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5B2DD855-E416-BA4D-BE38-1536CBE2C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7001FDE0-6998-F441-A2C4-7C8E4668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DBDD67D1-2235-EA4D-9A38-CE23D93C5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titel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7C99FC44-6FFF-6245-9F1C-CA792C1A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98456"/>
            <a:ext cx="7835218" cy="22657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3BB39A23-0F4B-F04B-82D5-4E6582AE1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15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utfalla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95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 f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4C6BDE7E-8A4C-B847-AA2D-E6986C388E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96B0A2-E49C-5940-98F1-598CF732ED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3741" y="1955568"/>
            <a:ext cx="2628000" cy="2628000"/>
            <a:chOff x="1131888" y="2946400"/>
            <a:chExt cx="3490913" cy="3490913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5AEB0AA-970E-F947-AAB8-B902638397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1888" y="2946400"/>
              <a:ext cx="3490913" cy="3490913"/>
            </a:xfrm>
            <a:custGeom>
              <a:avLst/>
              <a:gdLst>
                <a:gd name="T0" fmla="*/ 1535 w 3070"/>
                <a:gd name="T1" fmla="*/ 201 h 3070"/>
                <a:gd name="T2" fmla="*/ 200 w 3070"/>
                <a:gd name="T3" fmla="*/ 1535 h 3070"/>
                <a:gd name="T4" fmla="*/ 1535 w 3070"/>
                <a:gd name="T5" fmla="*/ 2869 h 3070"/>
                <a:gd name="T6" fmla="*/ 2869 w 3070"/>
                <a:gd name="T7" fmla="*/ 1535 h 3070"/>
                <a:gd name="T8" fmla="*/ 1535 w 3070"/>
                <a:gd name="T9" fmla="*/ 201 h 3070"/>
                <a:gd name="T10" fmla="*/ 1535 w 3070"/>
                <a:gd name="T11" fmla="*/ 3070 h 3070"/>
                <a:gd name="T12" fmla="*/ 0 w 3070"/>
                <a:gd name="T13" fmla="*/ 1535 h 3070"/>
                <a:gd name="T14" fmla="*/ 1535 w 3070"/>
                <a:gd name="T15" fmla="*/ 0 h 3070"/>
                <a:gd name="T16" fmla="*/ 3070 w 3070"/>
                <a:gd name="T17" fmla="*/ 1535 h 3070"/>
                <a:gd name="T18" fmla="*/ 1535 w 3070"/>
                <a:gd name="T19" fmla="*/ 307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0" h="3070">
                  <a:moveTo>
                    <a:pt x="1535" y="201"/>
                  </a:moveTo>
                  <a:cubicBezTo>
                    <a:pt x="799" y="201"/>
                    <a:pt x="200" y="799"/>
                    <a:pt x="200" y="1535"/>
                  </a:cubicBezTo>
                  <a:cubicBezTo>
                    <a:pt x="200" y="2271"/>
                    <a:pt x="799" y="2869"/>
                    <a:pt x="1535" y="2869"/>
                  </a:cubicBezTo>
                  <a:cubicBezTo>
                    <a:pt x="2270" y="2869"/>
                    <a:pt x="2869" y="2271"/>
                    <a:pt x="2869" y="1535"/>
                  </a:cubicBezTo>
                  <a:cubicBezTo>
                    <a:pt x="2869" y="799"/>
                    <a:pt x="2270" y="201"/>
                    <a:pt x="1535" y="201"/>
                  </a:cubicBezTo>
                  <a:moveTo>
                    <a:pt x="1535" y="3070"/>
                  </a:moveTo>
                  <a:cubicBezTo>
                    <a:pt x="688" y="3070"/>
                    <a:pt x="0" y="2381"/>
                    <a:pt x="0" y="1535"/>
                  </a:cubicBezTo>
                  <a:cubicBezTo>
                    <a:pt x="0" y="689"/>
                    <a:pt x="688" y="0"/>
                    <a:pt x="1535" y="0"/>
                  </a:cubicBezTo>
                  <a:cubicBezTo>
                    <a:pt x="2381" y="0"/>
                    <a:pt x="3070" y="689"/>
                    <a:pt x="3070" y="1535"/>
                  </a:cubicBezTo>
                  <a:cubicBezTo>
                    <a:pt x="3070" y="2381"/>
                    <a:pt x="2381" y="3070"/>
                    <a:pt x="1535" y="30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4B7D505-0848-2544-BAAA-4E3B1D4CFE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0063" y="3244850"/>
              <a:ext cx="2214563" cy="2400300"/>
            </a:xfrm>
            <a:custGeom>
              <a:avLst/>
              <a:gdLst>
                <a:gd name="T0" fmla="*/ 288 w 1395"/>
                <a:gd name="T1" fmla="*/ 1368 h 1512"/>
                <a:gd name="T2" fmla="*/ 697 w 1395"/>
                <a:gd name="T3" fmla="*/ 825 h 1512"/>
                <a:gd name="T4" fmla="*/ 1106 w 1395"/>
                <a:gd name="T5" fmla="*/ 1368 h 1512"/>
                <a:gd name="T6" fmla="*/ 288 w 1395"/>
                <a:gd name="T7" fmla="*/ 1368 h 1512"/>
                <a:gd name="T8" fmla="*/ 697 w 1395"/>
                <a:gd name="T9" fmla="*/ 238 h 1512"/>
                <a:gd name="T10" fmla="*/ 1023 w 1395"/>
                <a:gd name="T11" fmla="*/ 671 h 1512"/>
                <a:gd name="T12" fmla="*/ 371 w 1395"/>
                <a:gd name="T13" fmla="*/ 671 h 1512"/>
                <a:gd name="T14" fmla="*/ 697 w 1395"/>
                <a:gd name="T15" fmla="*/ 238 h 1512"/>
                <a:gd name="T16" fmla="*/ 1395 w 1395"/>
                <a:gd name="T17" fmla="*/ 1512 h 1512"/>
                <a:gd name="T18" fmla="*/ 869 w 1395"/>
                <a:gd name="T19" fmla="*/ 815 h 1512"/>
                <a:gd name="T20" fmla="*/ 1312 w 1395"/>
                <a:gd name="T21" fmla="*/ 815 h 1512"/>
                <a:gd name="T22" fmla="*/ 697 w 1395"/>
                <a:gd name="T23" fmla="*/ 0 h 1512"/>
                <a:gd name="T24" fmla="*/ 82 w 1395"/>
                <a:gd name="T25" fmla="*/ 815 h 1512"/>
                <a:gd name="T26" fmla="*/ 525 w 1395"/>
                <a:gd name="T27" fmla="*/ 815 h 1512"/>
                <a:gd name="T28" fmla="*/ 0 w 1395"/>
                <a:gd name="T29" fmla="*/ 1512 h 1512"/>
                <a:gd name="T30" fmla="*/ 1395 w 1395"/>
                <a:gd name="T31" fmla="*/ 1512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5" h="1512">
                  <a:moveTo>
                    <a:pt x="288" y="1368"/>
                  </a:moveTo>
                  <a:lnTo>
                    <a:pt x="697" y="825"/>
                  </a:lnTo>
                  <a:lnTo>
                    <a:pt x="1106" y="1368"/>
                  </a:lnTo>
                  <a:lnTo>
                    <a:pt x="288" y="1368"/>
                  </a:lnTo>
                  <a:close/>
                  <a:moveTo>
                    <a:pt x="697" y="238"/>
                  </a:moveTo>
                  <a:lnTo>
                    <a:pt x="1023" y="671"/>
                  </a:lnTo>
                  <a:lnTo>
                    <a:pt x="371" y="671"/>
                  </a:lnTo>
                  <a:lnTo>
                    <a:pt x="697" y="238"/>
                  </a:lnTo>
                  <a:close/>
                  <a:moveTo>
                    <a:pt x="1395" y="1512"/>
                  </a:moveTo>
                  <a:lnTo>
                    <a:pt x="869" y="815"/>
                  </a:lnTo>
                  <a:lnTo>
                    <a:pt x="1312" y="815"/>
                  </a:lnTo>
                  <a:lnTo>
                    <a:pt x="697" y="0"/>
                  </a:lnTo>
                  <a:lnTo>
                    <a:pt x="82" y="815"/>
                  </a:lnTo>
                  <a:lnTo>
                    <a:pt x="525" y="815"/>
                  </a:lnTo>
                  <a:lnTo>
                    <a:pt x="0" y="1512"/>
                  </a:lnTo>
                  <a:lnTo>
                    <a:pt x="1395" y="1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sz="1800"/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2048790-0ED2-D94E-A061-1D1C3D2F48CD}"/>
              </a:ext>
            </a:extLst>
          </p:cNvPr>
          <p:cNvSpPr txBox="1"/>
          <p:nvPr userDrawn="1"/>
        </p:nvSpPr>
        <p:spPr>
          <a:xfrm>
            <a:off x="609119" y="5984946"/>
            <a:ext cx="1854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100" err="1"/>
              <a:t>sodra.com</a:t>
            </a:r>
            <a:endParaRPr lang="sv-SE" sz="1100"/>
          </a:p>
        </p:txBody>
      </p:sp>
    </p:spTree>
    <p:extLst>
      <p:ext uri="{BB962C8B-B14F-4D97-AF65-F5344CB8AC3E}">
        <p14:creationId xmlns:p14="http://schemas.microsoft.com/office/powerpoint/2010/main" val="1393631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bild standa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854D391A-F18D-3442-959C-26FB3451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55A5A7CD-E6BA-FB4A-87E4-E366506831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1A399A2-499E-FD4A-8FC0-8B4BEEDA4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för att lägga till en titel</a:t>
            </a:r>
          </a:p>
        </p:txBody>
      </p:sp>
      <p:sp>
        <p:nvSpPr>
          <p:cNvPr id="15" name="Platshållare för datum 14">
            <a:extLst>
              <a:ext uri="{FF2B5EF4-FFF2-40B4-BE49-F238E27FC236}">
                <a16:creationId xmlns:a16="http://schemas.microsoft.com/office/drawing/2014/main" id="{3CEE41C6-BF7D-6B43-9685-54B2982EEE3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/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641242E-731A-AD43-A2FB-8EA201A1CD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9402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A92233-D6F2-543D-47C0-D1DD5EF28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AE4BE31-4FA4-9D28-1393-E6EC6CF64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D8B5359-FE7F-2691-0709-1109CA74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0B98-E0B3-4DA1-B86C-07CDC628DE2B}" type="datetimeFigureOut">
              <a:rPr lang="sv-SE" smtClean="0"/>
              <a:t>2025-04-16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9256F0-9844-3FCB-7052-8470C958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A86974A-4A4A-C496-EC73-BCED8430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A93FF-3A55-4F53-862D-2EB5086CD4B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072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223208-ECA8-47E4-861F-8A6FB56F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FB1D20C6-C7A2-4E6B-8403-C3D9FA6A4179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1998663"/>
            <a:ext cx="8159750" cy="410845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för att infoga en film</a:t>
            </a:r>
          </a:p>
        </p:txBody>
      </p:sp>
    </p:spTree>
    <p:extLst>
      <p:ext uri="{BB962C8B-B14F-4D97-AF65-F5344CB8AC3E}">
        <p14:creationId xmlns:p14="http://schemas.microsoft.com/office/powerpoint/2010/main" val="1702320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ande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FDA9426-820A-BC47-98CB-65CA3EE972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665287"/>
            <a:ext cx="12191999" cy="446405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6"/>
            <a:ext cx="10764838" cy="106071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56EB2B-1E3E-BD42-8473-E3E8D01C3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82162"/>
            <a:ext cx="8424864" cy="39233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98255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blå flagga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686D57A7-79BF-1745-9D80-ED3DF5BE4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7001FDE0-6998-F441-A2C4-7C8E4668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DBDD67D1-2235-EA4D-9A38-CE23D93C5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för att lägga till en titel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7C99FC44-6FFF-6245-9F1C-CA792C1A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98456"/>
            <a:ext cx="7835218" cy="2265736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  <a:p>
            <a:pPr lvl="0"/>
            <a:endParaRPr lang="sv-SE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B9CD2F11-0A9F-FF46-822F-07D3B9B4C6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93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ubrik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65287"/>
            <a:ext cx="6098400" cy="446405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CF59BE4-23FB-2E41-BA98-F123F0B93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8400" y="1665287"/>
            <a:ext cx="6098400" cy="446405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D64F5288-3139-9740-8A1A-67B6875FA8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403850"/>
            <a:ext cx="6077744" cy="725488"/>
          </a:xfrm>
          <a:prstGeom prst="rect">
            <a:avLst/>
          </a:prstGeom>
          <a:noFill/>
        </p:spPr>
        <p:txBody>
          <a:bodyPr lIns="684000" tIns="0" rIns="360000" bIns="46800" anchor="ctr" anchorCtr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3" name="Platshållare för text 9">
            <a:extLst>
              <a:ext uri="{FF2B5EF4-FFF2-40B4-BE49-F238E27FC236}">
                <a16:creationId xmlns:a16="http://schemas.microsoft.com/office/drawing/2014/main" id="{65D81186-EC99-5C4D-ABDD-E51BC7867E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8400" y="5403850"/>
            <a:ext cx="6114255" cy="725488"/>
          </a:xfrm>
          <a:prstGeom prst="rect">
            <a:avLst/>
          </a:prstGeom>
          <a:noFill/>
        </p:spPr>
        <p:txBody>
          <a:bodyPr lIns="360000" anchor="ctr" anchorCtr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53389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ubrik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65288"/>
            <a:ext cx="4064399" cy="446405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/>
            </a:lvl1pPr>
          </a:lstStyle>
          <a:p>
            <a:endParaRPr lang="sv-S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CF59BE4-23FB-2E41-BA98-F123F0B93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399" y="1665288"/>
            <a:ext cx="4064399" cy="446405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/>
            </a:lvl1pPr>
          </a:lstStyle>
          <a:p>
            <a:endParaRPr lang="sv-S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B55E69A-21CB-2B40-89A9-2687EEFB64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601" y="1665288"/>
            <a:ext cx="4064399" cy="446405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>
              <a:buNone/>
              <a:defRPr sz="1200" i="0"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95F2E189-2E23-AD4F-B129-F8073308CB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403850"/>
            <a:ext cx="4064398" cy="725488"/>
          </a:xfrm>
          <a:prstGeom prst="rect">
            <a:avLst/>
          </a:prstGeom>
          <a:noFill/>
        </p:spPr>
        <p:txBody>
          <a:bodyPr lIns="684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5DF88A65-5A73-B045-99FA-509F8E512A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3801" y="5403850"/>
            <a:ext cx="4064398" cy="725488"/>
          </a:xfrm>
          <a:prstGeom prst="rect">
            <a:avLst/>
          </a:prstGeom>
          <a:noFill/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BE6F9107-E6A2-4043-8CCB-EDD9087017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7557" y="5403850"/>
            <a:ext cx="4064398" cy="725488"/>
          </a:xfrm>
          <a:prstGeom prst="rect">
            <a:avLst/>
          </a:prstGeom>
          <a:noFill/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95626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ubrik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824B4D1-1090-F147-9509-B503493F37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65287"/>
            <a:ext cx="3049200" cy="446405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DC60352-7C0E-E34D-885D-AF1C6388AB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9200" y="1665287"/>
            <a:ext cx="3049200" cy="446405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7F87BCA-8970-D647-8148-3B053A303B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8400" y="1665287"/>
            <a:ext cx="3049200" cy="446405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1857AA0-9B4C-F345-BDC9-793EB31FAFA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7600" y="1665287"/>
            <a:ext cx="3049200" cy="446405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95F2E189-2E23-AD4F-B129-F8073308CB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403850"/>
            <a:ext cx="3054045" cy="725488"/>
          </a:xfrm>
          <a:prstGeom prst="rect">
            <a:avLst/>
          </a:prstGeom>
          <a:noFill/>
        </p:spPr>
        <p:txBody>
          <a:bodyPr lIns="684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5DF88A65-5A73-B045-99FA-509F8E512A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4045" y="5403850"/>
            <a:ext cx="3049200" cy="725488"/>
          </a:xfrm>
          <a:prstGeom prst="rect">
            <a:avLst/>
          </a:prstGeom>
          <a:noFill/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7" name="Platshållare för text 9">
            <a:extLst>
              <a:ext uri="{FF2B5EF4-FFF2-40B4-BE49-F238E27FC236}">
                <a16:creationId xmlns:a16="http://schemas.microsoft.com/office/drawing/2014/main" id="{28E7FE68-A3C3-CF42-B513-4B81399C90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08090" y="5403850"/>
            <a:ext cx="3012098" cy="725488"/>
          </a:xfrm>
          <a:prstGeom prst="rect">
            <a:avLst/>
          </a:prstGeom>
          <a:noFill/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B5C1A4D0-4CF5-784E-85E3-DA0B261E2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88" y="5403850"/>
            <a:ext cx="3049200" cy="725488"/>
          </a:xfrm>
          <a:prstGeom prst="rect">
            <a:avLst/>
          </a:prstGeom>
          <a:noFill/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26399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ubrikbild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65288"/>
            <a:ext cx="6098400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CF59BE4-23FB-2E41-BA98-F123F0B93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8400" y="1665288"/>
            <a:ext cx="6098400" cy="22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62AE81A-27F0-8242-8A4E-354E7684F8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97338"/>
            <a:ext cx="6098400" cy="22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5A4BFE-EBE5-8742-9197-3BE91FB09F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8400" y="3897338"/>
            <a:ext cx="6098400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3" name="Platshållare för text 9">
            <a:extLst>
              <a:ext uri="{FF2B5EF4-FFF2-40B4-BE49-F238E27FC236}">
                <a16:creationId xmlns:a16="http://schemas.microsoft.com/office/drawing/2014/main" id="{5832D1FF-C211-A94F-84D7-AA7D699BDA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768974"/>
            <a:ext cx="6077744" cy="360363"/>
          </a:xfrm>
          <a:prstGeom prst="rect">
            <a:avLst/>
          </a:prstGeom>
          <a:noFill/>
        </p:spPr>
        <p:txBody>
          <a:bodyPr lIns="684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F9A2F794-5B8B-7243-8A67-7A243ABDED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8400" y="5768974"/>
            <a:ext cx="6098400" cy="360363"/>
          </a:xfrm>
          <a:prstGeom prst="rect">
            <a:avLst/>
          </a:prstGeom>
          <a:noFill/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5" name="Platshållare för text 9">
            <a:extLst>
              <a:ext uri="{FF2B5EF4-FFF2-40B4-BE49-F238E27FC236}">
                <a16:creationId xmlns:a16="http://schemas.microsoft.com/office/drawing/2014/main" id="{6CA57BC7-4BBB-8E44-A071-4BC6AD1A82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3536925"/>
            <a:ext cx="6077744" cy="360363"/>
          </a:xfrm>
          <a:prstGeom prst="rect">
            <a:avLst/>
          </a:prstGeom>
          <a:noFill/>
        </p:spPr>
        <p:txBody>
          <a:bodyPr lIns="684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6" name="Platshållare för text 9">
            <a:extLst>
              <a:ext uri="{FF2B5EF4-FFF2-40B4-BE49-F238E27FC236}">
                <a16:creationId xmlns:a16="http://schemas.microsoft.com/office/drawing/2014/main" id="{8FFE825B-70F9-D349-8420-888D49CA40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400" y="3536925"/>
            <a:ext cx="6077744" cy="360363"/>
          </a:xfrm>
          <a:prstGeom prst="rect">
            <a:avLst/>
          </a:prstGeom>
          <a:noFill/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5169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rubrik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65288"/>
            <a:ext cx="4064399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CF59BE4-23FB-2E41-BA98-F123F0B93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399" y="1665288"/>
            <a:ext cx="4064399" cy="22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B55E69A-21CB-2B40-89A9-2687EEFB64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601" y="1665288"/>
            <a:ext cx="4064399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62AE81A-27F0-8242-8A4E-354E7684F8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97338"/>
            <a:ext cx="4064399" cy="22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5A4BFE-EBE5-8742-9197-3BE91FB09F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64399" y="3897338"/>
            <a:ext cx="4064399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B1FD06D-14CC-1446-8197-1044C54723B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7601" y="3897338"/>
            <a:ext cx="4064399" cy="22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6" name="Platshållare för text 9">
            <a:extLst>
              <a:ext uri="{FF2B5EF4-FFF2-40B4-BE49-F238E27FC236}">
                <a16:creationId xmlns:a16="http://schemas.microsoft.com/office/drawing/2014/main" id="{0C8340DE-E972-4F43-A0A9-39EA9D0941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768974"/>
            <a:ext cx="4064398" cy="360363"/>
          </a:xfrm>
          <a:prstGeom prst="rect">
            <a:avLst/>
          </a:prstGeom>
          <a:noFill/>
        </p:spPr>
        <p:txBody>
          <a:bodyPr lIns="684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7" name="Platshållare för text 9">
            <a:extLst>
              <a:ext uri="{FF2B5EF4-FFF2-40B4-BE49-F238E27FC236}">
                <a16:creationId xmlns:a16="http://schemas.microsoft.com/office/drawing/2014/main" id="{BF510C2C-6C69-2A4C-8FCE-737C6E62D3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3801" y="5768974"/>
            <a:ext cx="4064398" cy="360363"/>
          </a:xfrm>
          <a:prstGeom prst="rect">
            <a:avLst/>
          </a:prstGeom>
          <a:noFill/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51169A60-1B27-1247-A126-48843A1EB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557" y="5768974"/>
            <a:ext cx="4064398" cy="360363"/>
          </a:xfrm>
          <a:prstGeom prst="rect">
            <a:avLst/>
          </a:prstGeom>
          <a:noFill/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9" name="Platshållare för text 9">
            <a:extLst>
              <a:ext uri="{FF2B5EF4-FFF2-40B4-BE49-F238E27FC236}">
                <a16:creationId xmlns:a16="http://schemas.microsoft.com/office/drawing/2014/main" id="{B600DF3F-A97A-264D-9D60-18A0F6B567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642" y="3536925"/>
            <a:ext cx="4064398" cy="360363"/>
          </a:xfrm>
          <a:prstGeom prst="rect">
            <a:avLst/>
          </a:prstGeom>
          <a:noFill/>
        </p:spPr>
        <p:txBody>
          <a:bodyPr lIns="684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0" name="Platshållare för text 9">
            <a:extLst>
              <a:ext uri="{FF2B5EF4-FFF2-40B4-BE49-F238E27FC236}">
                <a16:creationId xmlns:a16="http://schemas.microsoft.com/office/drawing/2014/main" id="{3BBE1783-3FA6-9644-8DBE-D1CC75511D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63159" y="3536925"/>
            <a:ext cx="4064398" cy="360363"/>
          </a:xfrm>
          <a:prstGeom prst="rect">
            <a:avLst/>
          </a:prstGeom>
          <a:noFill/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1" name="Platshållare för text 9">
            <a:extLst>
              <a:ext uri="{FF2B5EF4-FFF2-40B4-BE49-F238E27FC236}">
                <a16:creationId xmlns:a16="http://schemas.microsoft.com/office/drawing/2014/main" id="{D8C3939B-20F3-D941-BB74-FAF647D0F8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6915" y="3536925"/>
            <a:ext cx="4064398" cy="360363"/>
          </a:xfrm>
          <a:prstGeom prst="rect">
            <a:avLst/>
          </a:prstGeom>
          <a:noFill/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83413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hel bakgr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6"/>
            <a:ext cx="10764838" cy="106071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56EB2B-1E3E-BD42-8473-E3E8D01C3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5838"/>
            <a:ext cx="8424864" cy="41989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37808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885162"/>
            <a:ext cx="8413287" cy="3920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5359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885162"/>
            <a:ext cx="5389099" cy="39203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4956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884738"/>
            <a:ext cx="5028737" cy="39319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129AF8-3167-AE41-9122-981C682AEC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56364" y="1884738"/>
            <a:ext cx="5003799" cy="39319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43313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50322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f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5B2DD855-E416-BA4D-BE38-1536CBE2C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7001FDE0-6998-F441-A2C4-7C8E4668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DBDD67D1-2235-EA4D-9A38-CE23D93C5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titel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7C99FC44-6FFF-6245-9F1C-CA792C1A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98456"/>
            <a:ext cx="7835218" cy="22657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3BB39A23-0F4B-F04B-82D5-4E6582AE1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05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1/4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0" y="1885162"/>
            <a:ext cx="8052925" cy="3920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6432A72-B952-3B4F-B0BB-8517D3772C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7600" y="1665287"/>
            <a:ext cx="3049200" cy="446405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73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1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885587"/>
            <a:ext cx="7044862" cy="390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683E4E8-8001-034A-97A8-6B6DA3DBBF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601" y="1665288"/>
            <a:ext cx="4064399" cy="446405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860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883">
          <p15:clr>
            <a:srgbClr val="FBAE40"/>
          </p15:clr>
        </p15:guide>
        <p15:guide id="3" pos="511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1/2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DC67E-964C-3440-AA7D-37003EE58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885587"/>
            <a:ext cx="5389099" cy="390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683E4E8-8001-034A-97A8-6B6DA3DBBF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6363" y="1665288"/>
            <a:ext cx="5735637" cy="446405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859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06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2 rubrik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65287"/>
            <a:ext cx="6098400" cy="446405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CF59BE4-23FB-2E41-BA98-F123F0B93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8400" y="1665287"/>
            <a:ext cx="6098400" cy="446405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D64F5288-3139-9740-8A1A-67B6875FA8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403850"/>
            <a:ext cx="6077744" cy="725488"/>
          </a:xfrm>
          <a:prstGeom prst="rect">
            <a:avLst/>
          </a:prstGeom>
          <a:solidFill>
            <a:schemeClr val="accent4"/>
          </a:solidFill>
        </p:spPr>
        <p:txBody>
          <a:bodyPr lIns="684000" tIns="0" rIns="360000" bIns="46800" anchor="ctr" anchorCtr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3" name="Platshållare för text 9">
            <a:extLst>
              <a:ext uri="{FF2B5EF4-FFF2-40B4-BE49-F238E27FC236}">
                <a16:creationId xmlns:a16="http://schemas.microsoft.com/office/drawing/2014/main" id="{65D81186-EC99-5C4D-ABDD-E51BC7867E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8400" y="5403850"/>
            <a:ext cx="6114255" cy="72548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360000" anchor="ctr" anchorCtr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04941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3 rubrik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65288"/>
            <a:ext cx="4064399" cy="446405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/>
            </a:lvl1pPr>
          </a:lstStyle>
          <a:p>
            <a:endParaRPr lang="sv-S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CF59BE4-23FB-2E41-BA98-F123F0B93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399" y="1665288"/>
            <a:ext cx="4064399" cy="446405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/>
            </a:lvl1pPr>
          </a:lstStyle>
          <a:p>
            <a:endParaRPr lang="sv-S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B55E69A-21CB-2B40-89A9-2687EEFB64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601" y="1665288"/>
            <a:ext cx="4064399" cy="446405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>
              <a:buNone/>
              <a:defRPr sz="1200" i="0"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95F2E189-2E23-AD4F-B129-F8073308CB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403850"/>
            <a:ext cx="4064398" cy="725488"/>
          </a:xfrm>
          <a:prstGeom prst="rect">
            <a:avLst/>
          </a:prstGeom>
          <a:solidFill>
            <a:schemeClr val="accent4"/>
          </a:solidFill>
        </p:spPr>
        <p:txBody>
          <a:bodyPr lIns="684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5DF88A65-5A73-B045-99FA-509F8E512A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3801" y="5403850"/>
            <a:ext cx="4064398" cy="72548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BE6F9107-E6A2-4043-8CCB-EDD9087017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7557" y="5403850"/>
            <a:ext cx="4064398" cy="725488"/>
          </a:xfrm>
          <a:prstGeom prst="rect">
            <a:avLst/>
          </a:prstGeom>
          <a:solidFill>
            <a:schemeClr val="accent4"/>
          </a:solidFill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9876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4 rubrik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824B4D1-1090-F147-9509-B503493F37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65287"/>
            <a:ext cx="3049200" cy="446405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DC60352-7C0E-E34D-885D-AF1C6388AB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9200" y="1665287"/>
            <a:ext cx="3049200" cy="446405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7F87BCA-8970-D647-8148-3B053A303B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8400" y="1665287"/>
            <a:ext cx="3049200" cy="446405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1857AA0-9B4C-F345-BDC9-793EB31FAFA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7600" y="1665287"/>
            <a:ext cx="3049200" cy="446405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95F2E189-2E23-AD4F-B129-F8073308CB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403850"/>
            <a:ext cx="3054045" cy="725488"/>
          </a:xfrm>
          <a:prstGeom prst="rect">
            <a:avLst/>
          </a:prstGeom>
          <a:solidFill>
            <a:schemeClr val="accent4"/>
          </a:solidFill>
        </p:spPr>
        <p:txBody>
          <a:bodyPr lIns="684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5DF88A65-5A73-B045-99FA-509F8E512A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4045" y="5403850"/>
            <a:ext cx="3049200" cy="72548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7" name="Platshållare för text 9">
            <a:extLst>
              <a:ext uri="{FF2B5EF4-FFF2-40B4-BE49-F238E27FC236}">
                <a16:creationId xmlns:a16="http://schemas.microsoft.com/office/drawing/2014/main" id="{28E7FE68-A3C3-CF42-B513-4B81399C90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08090" y="5403850"/>
            <a:ext cx="3012098" cy="725488"/>
          </a:xfrm>
          <a:prstGeom prst="rect">
            <a:avLst/>
          </a:prstGeom>
          <a:solidFill>
            <a:schemeClr val="accent4"/>
          </a:solidFill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B5C1A4D0-4CF5-784E-85E3-DA0B261E2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88" y="5403850"/>
            <a:ext cx="3049200" cy="72548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360000" rIns="360000" anchor="ctr" anchorCtr="0"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35785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4 rubrikbild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65288"/>
            <a:ext cx="6098400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CF59BE4-23FB-2E41-BA98-F123F0B93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8400" y="1665288"/>
            <a:ext cx="6098400" cy="2232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62AE81A-27F0-8242-8A4E-354E7684F8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97338"/>
            <a:ext cx="6098400" cy="2232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5A4BFE-EBE5-8742-9197-3BE91FB09F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8400" y="3897338"/>
            <a:ext cx="6098400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3" name="Platshållare för text 9">
            <a:extLst>
              <a:ext uri="{FF2B5EF4-FFF2-40B4-BE49-F238E27FC236}">
                <a16:creationId xmlns:a16="http://schemas.microsoft.com/office/drawing/2014/main" id="{5832D1FF-C211-A94F-84D7-AA7D699BDA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768974"/>
            <a:ext cx="6077744" cy="360363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684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F9A2F794-5B8B-7243-8A67-7A243ABDED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8400" y="5768974"/>
            <a:ext cx="6098400" cy="360363"/>
          </a:xfrm>
          <a:prstGeom prst="rect">
            <a:avLst/>
          </a:prstGeom>
          <a:solidFill>
            <a:schemeClr val="accent4"/>
          </a:solidFill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5" name="Platshållare för text 9">
            <a:extLst>
              <a:ext uri="{FF2B5EF4-FFF2-40B4-BE49-F238E27FC236}">
                <a16:creationId xmlns:a16="http://schemas.microsoft.com/office/drawing/2014/main" id="{6CA57BC7-4BBB-8E44-A071-4BC6AD1A82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3536925"/>
            <a:ext cx="6077744" cy="360363"/>
          </a:xfrm>
          <a:prstGeom prst="rect">
            <a:avLst/>
          </a:prstGeom>
          <a:solidFill>
            <a:schemeClr val="accent4"/>
          </a:solidFill>
        </p:spPr>
        <p:txBody>
          <a:bodyPr lIns="684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6" name="Platshållare för text 9">
            <a:extLst>
              <a:ext uri="{FF2B5EF4-FFF2-40B4-BE49-F238E27FC236}">
                <a16:creationId xmlns:a16="http://schemas.microsoft.com/office/drawing/2014/main" id="{8FFE825B-70F9-D349-8420-888D49CA40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400" y="3536925"/>
            <a:ext cx="6077744" cy="360363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1371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6 rubrik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665288"/>
            <a:ext cx="4064399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CF59BE4-23FB-2E41-BA98-F123F0B93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399" y="1665288"/>
            <a:ext cx="4064399" cy="2232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B55E69A-21CB-2B40-89A9-2687EEFB64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601" y="1665288"/>
            <a:ext cx="4064399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62AE81A-27F0-8242-8A4E-354E7684F8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97338"/>
            <a:ext cx="4064399" cy="2232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5A4BFE-EBE5-8742-9197-3BE91FB09F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64399" y="3897338"/>
            <a:ext cx="4064399" cy="223200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B1FD06D-14CC-1446-8197-1044C54723B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7601" y="3897338"/>
            <a:ext cx="4064399" cy="2232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>
              <a:buNone/>
              <a:defRPr sz="1200"/>
            </a:lvl1pPr>
          </a:lstStyle>
          <a:p>
            <a:endParaRPr lang="sv-SE"/>
          </a:p>
        </p:txBody>
      </p:sp>
      <p:sp>
        <p:nvSpPr>
          <p:cNvPr id="16" name="Platshållare för text 9">
            <a:extLst>
              <a:ext uri="{FF2B5EF4-FFF2-40B4-BE49-F238E27FC236}">
                <a16:creationId xmlns:a16="http://schemas.microsoft.com/office/drawing/2014/main" id="{0C8340DE-E972-4F43-A0A9-39EA9D0941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768974"/>
            <a:ext cx="4064398" cy="360363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684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7" name="Platshållare för text 9">
            <a:extLst>
              <a:ext uri="{FF2B5EF4-FFF2-40B4-BE49-F238E27FC236}">
                <a16:creationId xmlns:a16="http://schemas.microsoft.com/office/drawing/2014/main" id="{BF510C2C-6C69-2A4C-8FCE-737C6E62D3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3801" y="5768974"/>
            <a:ext cx="4064398" cy="360363"/>
          </a:xfrm>
          <a:prstGeom prst="rect">
            <a:avLst/>
          </a:prstGeom>
          <a:solidFill>
            <a:schemeClr val="accent4"/>
          </a:solidFill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51169A60-1B27-1247-A126-48843A1EB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557" y="5768974"/>
            <a:ext cx="4064398" cy="360363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9" name="Platshållare för text 9">
            <a:extLst>
              <a:ext uri="{FF2B5EF4-FFF2-40B4-BE49-F238E27FC236}">
                <a16:creationId xmlns:a16="http://schemas.microsoft.com/office/drawing/2014/main" id="{B600DF3F-A97A-264D-9D60-18A0F6B567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642" y="3536925"/>
            <a:ext cx="4064398" cy="360363"/>
          </a:xfrm>
          <a:prstGeom prst="rect">
            <a:avLst/>
          </a:prstGeom>
          <a:solidFill>
            <a:schemeClr val="accent4"/>
          </a:solidFill>
        </p:spPr>
        <p:txBody>
          <a:bodyPr lIns="684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0" name="Platshållare för text 9">
            <a:extLst>
              <a:ext uri="{FF2B5EF4-FFF2-40B4-BE49-F238E27FC236}">
                <a16:creationId xmlns:a16="http://schemas.microsoft.com/office/drawing/2014/main" id="{3BBE1783-3FA6-9644-8DBE-D1CC75511D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63159" y="3536925"/>
            <a:ext cx="4064398" cy="360363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1" name="Platshållare för text 9">
            <a:extLst>
              <a:ext uri="{FF2B5EF4-FFF2-40B4-BE49-F238E27FC236}">
                <a16:creationId xmlns:a16="http://schemas.microsoft.com/office/drawing/2014/main" id="{D8C3939B-20F3-D941-BB74-FAF647D0F8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6915" y="3536925"/>
            <a:ext cx="4064398" cy="360363"/>
          </a:xfrm>
          <a:prstGeom prst="rect">
            <a:avLst/>
          </a:prstGeom>
          <a:solidFill>
            <a:schemeClr val="accent4"/>
          </a:solidFill>
        </p:spPr>
        <p:txBody>
          <a:bodyPr lIns="360000" tIns="0" rIns="360000" bIns="0" anchor="ctr" anchorCtr="0"/>
          <a:lstStyle>
            <a:lvl1pPr marL="0" indent="0" algn="l">
              <a:buNone/>
              <a:defRPr sz="1200"/>
            </a:lvl1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11461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hel endast rubri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33375"/>
            <a:ext cx="10764838" cy="1072286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50489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h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19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f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F1C95CC3-D23A-C343-A7E1-CB7351B92D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7001FDE0-6998-F441-A2C4-7C8E4668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3381" y="564235"/>
            <a:ext cx="826782" cy="27237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DBDD67D1-2235-EA4D-9A38-CE23D93C5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titel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7C99FC44-6FFF-6245-9F1C-CA792C1A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98456"/>
            <a:ext cx="7835218" cy="22657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3BB39A23-0F4B-F04B-82D5-4E6582AE1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1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EEF2D5A-5A1D-5E49-9526-3413E3F66F7E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5324" y="2115879"/>
            <a:ext cx="10756556" cy="1860698"/>
          </a:xfrm>
        </p:spPr>
        <p:txBody>
          <a:bodyPr anchor="ctr"/>
          <a:lstStyle>
            <a:lvl1pPr marL="0" indent="0" algn="ctr">
              <a:buNone/>
              <a:defRPr sz="24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</a:lstStyle>
          <a:p>
            <a:pPr lvl="0"/>
            <a:r>
              <a:rPr lang="sv-SE"/>
              <a:t>”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elit.”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EE6B4BF-5894-DC40-86D1-045237A18904}"/>
              </a:ext>
            </a:extLst>
          </p:cNvPr>
          <p:cNvSpPr txBox="1"/>
          <p:nvPr userDrawn="1"/>
        </p:nvSpPr>
        <p:spPr>
          <a:xfrm>
            <a:off x="695324" y="4215202"/>
            <a:ext cx="10756555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>
                <a:solidFill>
                  <a:schemeClr val="accent5">
                    <a:lumMod val="10000"/>
                  </a:schemeClr>
                </a:solidFill>
              </a:rPr>
              <a:t>— </a:t>
            </a:r>
            <a:r>
              <a:rPr lang="sv-SE" sz="1600" b="1">
                <a:solidFill>
                  <a:schemeClr val="accent5">
                    <a:lumMod val="10000"/>
                  </a:schemeClr>
                </a:solidFill>
              </a:rPr>
              <a:t>Namn Efternamn</a:t>
            </a:r>
            <a:r>
              <a:rPr lang="sv-SE" sz="1600">
                <a:solidFill>
                  <a:schemeClr val="accent5">
                    <a:lumMod val="10000"/>
                  </a:schemeClr>
                </a:solidFill>
              </a:rPr>
              <a:t>, 1920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1600" err="1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C1A69BD4-429A-E944-B1D0-F166D124D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7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+ text"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6" y="692150"/>
            <a:ext cx="5400674" cy="231197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Bef>
                <a:spcPts val="450"/>
              </a:spcBef>
              <a:defRPr sz="30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157945"/>
            <a:ext cx="5400675" cy="3176301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accent5">
                    <a:lumMod val="1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9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+ text mö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692150"/>
            <a:ext cx="5400674" cy="2305692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spcBef>
                <a:spcPts val="45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7" y="3146374"/>
            <a:ext cx="5400674" cy="2622601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48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665288"/>
            <a:ext cx="10764837" cy="268342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spcBef>
                <a:spcPts val="450"/>
              </a:spcBef>
              <a:defRPr sz="30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1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mö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665287"/>
            <a:ext cx="10763634" cy="268342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spcBef>
                <a:spcPts val="45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54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utfalla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27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D7E68FD-A7B2-4842-99D8-231708B40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8400" cy="6129338"/>
          </a:xfr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DA11AE2A-8260-9746-9500-793A09BDF0B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8400" y="0"/>
            <a:ext cx="6098400" cy="6129338"/>
          </a:xfrm>
          <a:solidFill>
            <a:schemeClr val="accent4"/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sv-SE"/>
          </a:p>
        </p:txBody>
      </p:sp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B03A3F0D-C299-2047-A316-074A7F2C8DCE}"/>
              </a:ext>
            </a:extLst>
          </p:cNvPr>
          <p:cNvSpPr txBox="1">
            <a:spLocks/>
          </p:cNvSpPr>
          <p:nvPr userDrawn="1"/>
        </p:nvSpPr>
        <p:spPr>
          <a:xfrm>
            <a:off x="6780213" y="1672302"/>
            <a:ext cx="4679950" cy="176371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60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6C28412-FC74-B042-B1E7-87C44A0BF22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04913" y="692150"/>
            <a:ext cx="4670361" cy="828306"/>
          </a:xfrm>
        </p:spPr>
        <p:txBody>
          <a:bodyPr anchor="t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83AD96A-1B85-A74C-9EB8-A018C1618A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780214" y="692150"/>
            <a:ext cx="4679950" cy="828306"/>
          </a:xfrm>
        </p:spPr>
        <p:txBody>
          <a:bodyPr anchor="t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45FED84-6D45-AB42-9BB5-5A9756213E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69909" y="1671638"/>
            <a:ext cx="4679950" cy="181133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sv-SE"/>
          </a:p>
        </p:txBody>
      </p:sp>
      <p:sp>
        <p:nvSpPr>
          <p:cNvPr id="21" name="Platshållare för text 6">
            <a:extLst>
              <a:ext uri="{FF2B5EF4-FFF2-40B4-BE49-F238E27FC236}">
                <a16:creationId xmlns:a16="http://schemas.microsoft.com/office/drawing/2014/main" id="{BF7A6C93-7EBD-BE4E-AD54-BE679F67F4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4" y="1671638"/>
            <a:ext cx="4679950" cy="181133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8E3C4652-7BCE-814D-85F3-E55329E501A9}"/>
              </a:ext>
            </a:extLst>
          </p:cNvPr>
          <p:cNvSpPr txBox="1"/>
          <p:nvPr userDrawn="1"/>
        </p:nvSpPr>
        <p:spPr>
          <a:xfrm>
            <a:off x="0" y="-300941"/>
            <a:ext cx="5333511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>
                <a:solidFill>
                  <a:schemeClr val="accent4">
                    <a:lumMod val="75000"/>
                  </a:schemeClr>
                </a:solidFill>
              </a:rPr>
              <a:t>OBS! Klicka på ikonen för att lägga till en bild, eller byt färg för att få annan bakgrundsfärg på plattan.</a:t>
            </a:r>
          </a:p>
        </p:txBody>
      </p:sp>
    </p:spTree>
    <p:extLst>
      <p:ext uri="{BB962C8B-B14F-4D97-AF65-F5344CB8AC3E}">
        <p14:creationId xmlns:p14="http://schemas.microsoft.com/office/powerpoint/2010/main" val="5078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86">
          <p15:clr>
            <a:srgbClr val="FBAE40"/>
          </p15:clr>
        </p15:guide>
        <p15:guide id="2" pos="427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09C6345B-63AA-8045-9421-27F8A6EB8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176" y="0"/>
            <a:ext cx="4064399" cy="6139464"/>
          </a:xfr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793B58F-23EB-8A4B-A206-FD268DD8E1A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400" y="0"/>
            <a:ext cx="4064399" cy="6139464"/>
          </a:xfrm>
          <a:solidFill>
            <a:schemeClr val="accent4"/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6A3FBD4C-54F9-D048-9744-4372D4FEB3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8800" y="0"/>
            <a:ext cx="4064399" cy="6139464"/>
          </a:xfrm>
          <a:solidFill>
            <a:schemeClr val="accent4">
              <a:lumMod val="90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sv-SE"/>
          </a:p>
        </p:txBody>
      </p:sp>
      <p:cxnSp>
        <p:nvCxnSpPr>
          <p:cNvPr id="18" name="Straight Connector 17" hidden="1"/>
          <p:cNvCxnSpPr/>
          <p:nvPr userDrawn="1"/>
        </p:nvCxnSpPr>
        <p:spPr>
          <a:xfrm>
            <a:off x="11093540" y="6384941"/>
            <a:ext cx="0" cy="14478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22CECA7-695D-B341-A68F-E29A56BD0F0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04913" y="692150"/>
            <a:ext cx="2851001" cy="713624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25" name="Platshållare för text 6">
            <a:extLst>
              <a:ext uri="{FF2B5EF4-FFF2-40B4-BE49-F238E27FC236}">
                <a16:creationId xmlns:a16="http://schemas.microsoft.com/office/drawing/2014/main" id="{52901966-427A-8D44-92EC-C626D03F0E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5324" y="1578194"/>
            <a:ext cx="2856855" cy="210292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sv-SE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526292-FBD2-1148-A6F9-0094F991B95E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84881" y="692150"/>
            <a:ext cx="2851001" cy="713624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27" name="Platshållare för text 6">
            <a:extLst>
              <a:ext uri="{FF2B5EF4-FFF2-40B4-BE49-F238E27FC236}">
                <a16:creationId xmlns:a16="http://schemas.microsoft.com/office/drawing/2014/main" id="{DE2FA5A6-998F-4E44-8678-5FBA628809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5292" y="1578194"/>
            <a:ext cx="2856855" cy="210292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sv-SE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7EB32D-2074-8141-86FE-37EE2D5439F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8645675" y="692150"/>
            <a:ext cx="2851001" cy="713624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29" name="Platshållare för text 6">
            <a:extLst>
              <a:ext uri="{FF2B5EF4-FFF2-40B4-BE49-F238E27FC236}">
                <a16:creationId xmlns:a16="http://schemas.microsoft.com/office/drawing/2014/main" id="{A14B0336-E299-9F4B-9057-BE53195878B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36086" y="1578194"/>
            <a:ext cx="2856855" cy="210292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sv-SE"/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38FDB05A-ACBF-BB4B-8F78-F06DE0662C90}"/>
              </a:ext>
            </a:extLst>
          </p:cNvPr>
          <p:cNvSpPr txBox="1"/>
          <p:nvPr userDrawn="1"/>
        </p:nvSpPr>
        <p:spPr>
          <a:xfrm>
            <a:off x="0" y="-300941"/>
            <a:ext cx="5333511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>
                <a:solidFill>
                  <a:schemeClr val="accent4">
                    <a:lumMod val="75000"/>
                  </a:schemeClr>
                </a:solidFill>
              </a:rPr>
              <a:t>OBS! Klicka på ikonen för att lägga till en bild, eller byt färg för att få annan bakgrundsfärg på plattan.</a:t>
            </a:r>
          </a:p>
        </p:txBody>
      </p:sp>
    </p:spTree>
    <p:extLst>
      <p:ext uri="{BB962C8B-B14F-4D97-AF65-F5344CB8AC3E}">
        <p14:creationId xmlns:p14="http://schemas.microsoft.com/office/powerpoint/2010/main" val="323879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86">
          <p15:clr>
            <a:srgbClr val="FBAE40"/>
          </p15:clr>
        </p15:guide>
        <p15:guide id="2" pos="427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8F2E7850-4012-014C-AEE7-39A7B02E6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55A5A7CD-E6BA-FB4A-87E4-E366506831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1A399A2-499E-FD4A-8FC0-8B4BEEDA4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för att lägga till en titel</a:t>
            </a:r>
          </a:p>
        </p:txBody>
      </p:sp>
      <p:sp>
        <p:nvSpPr>
          <p:cNvPr id="15" name="Platshållare för datum 14">
            <a:extLst>
              <a:ext uri="{FF2B5EF4-FFF2-40B4-BE49-F238E27FC236}">
                <a16:creationId xmlns:a16="http://schemas.microsoft.com/office/drawing/2014/main" id="{3CEE41C6-BF7D-6B43-9685-54B2982EEE3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633381" y="564235"/>
            <a:ext cx="826782" cy="273600"/>
          </a:xfrm>
        </p:spPr>
        <p:txBody>
          <a:bodyPr/>
          <a:lstStyle/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pic>
        <p:nvPicPr>
          <p:cNvPr id="22" name="Bild 21">
            <a:extLst>
              <a:ext uri="{FF2B5EF4-FFF2-40B4-BE49-F238E27FC236}">
                <a16:creationId xmlns:a16="http://schemas.microsoft.com/office/drawing/2014/main" id="{CB3E823A-76E5-5C4F-83C6-248375E55E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9298" y="5846390"/>
            <a:ext cx="1680865" cy="3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3216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standa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6CF2139-F543-3347-87C5-4890A7A9B734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8CD55B63-354F-C742-9114-301B7C058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14" name="Rubrik 2">
            <a:extLst>
              <a:ext uri="{FF2B5EF4-FFF2-40B4-BE49-F238E27FC236}">
                <a16:creationId xmlns:a16="http://schemas.microsoft.com/office/drawing/2014/main" id="{4DA5C3CD-40B4-C24D-93D7-3969988F9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280450"/>
            <a:ext cx="9145589" cy="1978853"/>
          </a:xfrm>
        </p:spPr>
        <p:txBody>
          <a:bodyPr/>
          <a:lstStyle>
            <a:lvl1pPr>
              <a:defRPr sz="32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för att lägga till en kapiteltitel</a:t>
            </a:r>
          </a:p>
        </p:txBody>
      </p:sp>
      <p:pic>
        <p:nvPicPr>
          <p:cNvPr id="19" name="Bild 18" descr="Bokmärke">
            <a:extLst>
              <a:ext uri="{FF2B5EF4-FFF2-40B4-BE49-F238E27FC236}">
                <a16:creationId xmlns:a16="http://schemas.microsoft.com/office/drawing/2014/main" id="{36997804-4BB9-744D-88A9-318F6C158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024"/>
          <a:stretch/>
        </p:blipFill>
        <p:spPr>
          <a:xfrm>
            <a:off x="10792880" y="0"/>
            <a:ext cx="914400" cy="49355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19318082-D55D-2145-BAA8-3A4F627E4A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5025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grå flagga"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6CF2139-F543-3347-87C5-4890A7A9B734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8CD55B63-354F-C742-9114-301B7C058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3" y="3485756"/>
            <a:ext cx="7835218" cy="2265736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Klicka för att lägga till en beskrivning av presentationen</a:t>
            </a:r>
          </a:p>
        </p:txBody>
      </p:sp>
      <p:sp>
        <p:nvSpPr>
          <p:cNvPr id="14" name="Rubrik 2">
            <a:extLst>
              <a:ext uri="{FF2B5EF4-FFF2-40B4-BE49-F238E27FC236}">
                <a16:creationId xmlns:a16="http://schemas.microsoft.com/office/drawing/2014/main" id="{4DA5C3CD-40B4-C24D-93D7-3969988F9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280450"/>
            <a:ext cx="9145589" cy="1978853"/>
          </a:xfrm>
        </p:spPr>
        <p:txBody>
          <a:bodyPr/>
          <a:lstStyle>
            <a:lvl1pPr>
              <a:defRPr sz="32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/>
              <a:t>Klicka för att lägga till en kapiteltitel</a:t>
            </a:r>
          </a:p>
        </p:txBody>
      </p:sp>
      <p:pic>
        <p:nvPicPr>
          <p:cNvPr id="19" name="Bild 18" descr="Bokmärke">
            <a:extLst>
              <a:ext uri="{FF2B5EF4-FFF2-40B4-BE49-F238E27FC236}">
                <a16:creationId xmlns:a16="http://schemas.microsoft.com/office/drawing/2014/main" id="{36997804-4BB9-744D-88A9-318F6C158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6024"/>
          <a:stretch/>
        </p:blipFill>
        <p:spPr>
          <a:xfrm>
            <a:off x="10792880" y="0"/>
            <a:ext cx="914400" cy="49355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19318082-D55D-2145-BAA8-3A4F627E4A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4195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4" y="1280450"/>
            <a:ext cx="9145589" cy="197885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33381" y="563013"/>
            <a:ext cx="826782" cy="273600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079292-B07E-B140-95F0-5C4397303CAC}" type="datetime1">
              <a:rPr lang="sv-SE" smtClean="0"/>
              <a:pPr/>
              <a:t>2025-04-16</a:t>
            </a:fld>
            <a:endParaRPr lang="sv-SE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EE571BC1-B05F-B348-9A9C-535D8864B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3" y="3498450"/>
            <a:ext cx="7835219" cy="22657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853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3" r:id="rId2"/>
    <p:sldLayoutId id="2147484159" r:id="rId3"/>
    <p:sldLayoutId id="2147484160" r:id="rId4"/>
    <p:sldLayoutId id="2147484134" r:id="rId5"/>
    <p:sldLayoutId id="2147484166" r:id="rId6"/>
    <p:sldLayoutId id="2147484132" r:id="rId7"/>
    <p:sldLayoutId id="2147484141" r:id="rId8"/>
    <p:sldLayoutId id="2147484140" r:id="rId9"/>
    <p:sldLayoutId id="2147484161" r:id="rId10"/>
    <p:sldLayoutId id="2147484162" r:id="rId11"/>
    <p:sldLayoutId id="2147484112" r:id="rId12"/>
    <p:sldLayoutId id="2147484167" r:id="rId13"/>
    <p:sldLayoutId id="2147484111" r:id="rId14"/>
    <p:sldLayoutId id="2147484139" r:id="rId15"/>
    <p:sldLayoutId id="2147484163" r:id="rId16"/>
    <p:sldLayoutId id="2147484164" r:id="rId17"/>
    <p:sldLayoutId id="2147484165" r:id="rId18"/>
    <p:sldLayoutId id="2147484168" r:id="rId19"/>
    <p:sldLayoutId id="2147484169" r:id="rId20"/>
    <p:sldLayoutId id="2147483995" r:id="rId21"/>
  </p:sldLayoutIdLst>
  <p:transition spd="slow">
    <p:push dir="u"/>
  </p:transition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5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09575" indent="-217488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57213" indent="-16510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84225" indent="-2095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31863" indent="-1571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 userDrawn="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orient="horz" pos="4178" userDrawn="1">
          <p15:clr>
            <a:srgbClr val="F26B43"/>
          </p15:clr>
        </p15:guide>
        <p15:guide id="5" pos="43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861">
          <p15:clr>
            <a:srgbClr val="F26B43"/>
          </p15:clr>
        </p15:guide>
        <p15:guide id="9" pos="7537" userDrawn="1">
          <p15:clr>
            <a:srgbClr val="F26B43"/>
          </p15:clr>
        </p15:guide>
        <p15:guide id="10" pos="7680">
          <p15:clr>
            <a:srgbClr val="F26B43"/>
          </p15:clr>
        </p15:guide>
        <p15:guide id="11" orient="horz" pos="142" userDrawn="1">
          <p15:clr>
            <a:srgbClr val="F26B43"/>
          </p15:clr>
        </p15:guide>
        <p15:guide id="12" orient="horz" pos="1979">
          <p15:clr>
            <a:srgbClr val="F26B43"/>
          </p15:clr>
        </p15:guide>
        <p15:guide id="13" pos="3840">
          <p15:clr>
            <a:srgbClr val="F26B43"/>
          </p15:clr>
        </p15:guide>
        <p15:guide id="14">
          <p15:clr>
            <a:srgbClr val="F26B43"/>
          </p15:clr>
        </p15:guide>
        <p15:guide id="16" orient="horz" pos="1797">
          <p15:clr>
            <a:srgbClr val="F26B43"/>
          </p15:clr>
        </p15:guide>
        <p15:guide id="17" pos="6153" userDrawn="1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3680" userDrawn="1">
          <p15:clr>
            <a:srgbClr val="F26B43"/>
          </p15:clr>
        </p15:guide>
        <p15:guide id="20" orient="horz" pos="52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833AE2B6-3F1F-9A4F-A7BC-FC7E54E3F437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8B4D8A52-14DE-214B-976A-DD37F856F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594800"/>
            <a:ext cx="8424863" cy="4534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229C2D57-98CC-AD41-8B74-754CA3A5266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3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131" r:id="rId7"/>
    <p:sldLayoutId id="2147484038" r:id="rId8"/>
    <p:sldLayoutId id="2147484036" r:id="rId9"/>
    <p:sldLayoutId id="2147484130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accent5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563" indent="-1825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09575" indent="-217488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557213" indent="-16510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784225" indent="-2095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931863" indent="-1571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pos="43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861">
          <p15:clr>
            <a:srgbClr val="F26B43"/>
          </p15:clr>
        </p15:guide>
        <p15:guide id="9" pos="7446">
          <p15:clr>
            <a:srgbClr val="F26B43"/>
          </p15:clr>
        </p15:guide>
        <p15:guide id="10" pos="7680">
          <p15:clr>
            <a:srgbClr val="F26B43"/>
          </p15:clr>
        </p15:guide>
        <p15:guide id="11" orient="horz" pos="210">
          <p15:clr>
            <a:srgbClr val="F26B43"/>
          </p15:clr>
        </p15:guide>
        <p15:guide id="12" orient="horz" pos="1979">
          <p15:clr>
            <a:srgbClr val="F26B43"/>
          </p15:clr>
        </p15:guide>
        <p15:guide id="13" pos="3613">
          <p15:clr>
            <a:srgbClr val="F26B43"/>
          </p15:clr>
        </p15:guide>
        <p15:guide id="14">
          <p15:clr>
            <a:srgbClr val="F26B43"/>
          </p15:clr>
        </p15:guide>
        <p15:guide id="16" orient="horz" pos="1797">
          <p15:clr>
            <a:srgbClr val="F26B43"/>
          </p15:clr>
        </p15:guide>
        <p15:guide id="17" pos="5745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3657">
          <p15:clr>
            <a:srgbClr val="F26B43"/>
          </p15:clr>
        </p15:guide>
        <p15:guide id="20" orient="horz" pos="527">
          <p15:clr>
            <a:srgbClr val="F26B43"/>
          </p15:clr>
        </p15:guide>
        <p15:guide id="21" pos="4067">
          <p15:clr>
            <a:srgbClr val="F26B43"/>
          </p15:clr>
        </p15:guide>
        <p15:guide id="22" pos="3840">
          <p15:clr>
            <a:srgbClr val="F26B43"/>
          </p15:clr>
        </p15:guide>
        <p15:guide id="23" pos="1912">
          <p15:clr>
            <a:srgbClr val="F26B43"/>
          </p15:clr>
        </p15:guide>
        <p15:guide id="24" pos="2547">
          <p15:clr>
            <a:srgbClr val="F26B43"/>
          </p15:clr>
        </p15:guide>
        <p15:guide id="25" pos="5110">
          <p15:clr>
            <a:srgbClr val="F26B43"/>
          </p15:clr>
        </p15:guide>
        <p15:guide id="26" pos="4883">
          <p15:clr>
            <a:srgbClr val="F26B43"/>
          </p15:clr>
        </p15:guide>
        <p15:guide id="27" pos="5518">
          <p15:clr>
            <a:srgbClr val="F26B43"/>
          </p15:clr>
        </p15:guide>
        <p15:guide id="28" orient="horz" pos="123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833AE2B6-3F1F-9A4F-A7BC-FC7E54E3F437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8B4D8A52-14DE-214B-976A-DD37F856F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594800"/>
            <a:ext cx="8424863" cy="4534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229C2D57-98CC-AD41-8B74-754CA3A526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1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accent5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563" indent="-1825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09575" indent="-217488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557213" indent="-16510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784225" indent="-2095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931863" indent="-1571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pos="43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861">
          <p15:clr>
            <a:srgbClr val="F26B43"/>
          </p15:clr>
        </p15:guide>
        <p15:guide id="9" pos="7446">
          <p15:clr>
            <a:srgbClr val="F26B43"/>
          </p15:clr>
        </p15:guide>
        <p15:guide id="10" pos="7680">
          <p15:clr>
            <a:srgbClr val="F26B43"/>
          </p15:clr>
        </p15:guide>
        <p15:guide id="11" orient="horz" pos="210">
          <p15:clr>
            <a:srgbClr val="F26B43"/>
          </p15:clr>
        </p15:guide>
        <p15:guide id="12" orient="horz" pos="1979">
          <p15:clr>
            <a:srgbClr val="F26B43"/>
          </p15:clr>
        </p15:guide>
        <p15:guide id="13" pos="3613">
          <p15:clr>
            <a:srgbClr val="F26B43"/>
          </p15:clr>
        </p15:guide>
        <p15:guide id="14">
          <p15:clr>
            <a:srgbClr val="F26B43"/>
          </p15:clr>
        </p15:guide>
        <p15:guide id="16" orient="horz" pos="1797">
          <p15:clr>
            <a:srgbClr val="F26B43"/>
          </p15:clr>
        </p15:guide>
        <p15:guide id="17" pos="5745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3657">
          <p15:clr>
            <a:srgbClr val="F26B43"/>
          </p15:clr>
        </p15:guide>
        <p15:guide id="20" orient="horz" pos="527">
          <p15:clr>
            <a:srgbClr val="F26B43"/>
          </p15:clr>
        </p15:guide>
        <p15:guide id="21" pos="4067">
          <p15:clr>
            <a:srgbClr val="F26B43"/>
          </p15:clr>
        </p15:guide>
        <p15:guide id="22" pos="3840">
          <p15:clr>
            <a:srgbClr val="F26B43"/>
          </p15:clr>
        </p15:guide>
        <p15:guide id="23" pos="1912">
          <p15:clr>
            <a:srgbClr val="F26B43"/>
          </p15:clr>
        </p15:guide>
        <p15:guide id="24" pos="2547">
          <p15:clr>
            <a:srgbClr val="F26B43"/>
          </p15:clr>
        </p15:guide>
        <p15:guide id="25" pos="5110">
          <p15:clr>
            <a:srgbClr val="F26B43"/>
          </p15:clr>
        </p15:guide>
        <p15:guide id="26" pos="4883">
          <p15:clr>
            <a:srgbClr val="F26B43"/>
          </p15:clr>
        </p15:guide>
        <p15:guide id="27" pos="5518">
          <p15:clr>
            <a:srgbClr val="F26B43"/>
          </p15:clr>
        </p15:guide>
        <p15:guide id="28" orient="horz" pos="123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A99F73C-0FD4-474F-BBCE-C7CD15F63925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A6EC51D-32D4-144E-AACE-1CF961B3F3B8}"/>
              </a:ext>
            </a:extLst>
          </p:cNvPr>
          <p:cNvSpPr/>
          <p:nvPr userDrawn="1"/>
        </p:nvSpPr>
        <p:spPr>
          <a:xfrm>
            <a:off x="1" y="1665289"/>
            <a:ext cx="12191999" cy="4464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8B4D8A52-14DE-214B-976A-DD37F856F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883546"/>
            <a:ext cx="8424863" cy="3921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817712D8-BB07-2342-9671-81F061F114C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1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3877" r:id="rId2"/>
    <p:sldLayoutId id="2147484016" r:id="rId3"/>
    <p:sldLayoutId id="2147484015" r:id="rId4"/>
    <p:sldLayoutId id="2147484039" r:id="rId5"/>
    <p:sldLayoutId id="2147483881" r:id="rId6"/>
    <p:sldLayoutId id="2147483882" r:id="rId7"/>
    <p:sldLayoutId id="2147483883" r:id="rId8"/>
    <p:sldLayoutId id="2147483895" r:id="rId9"/>
    <p:sldLayoutId id="2147483896" r:id="rId10"/>
    <p:sldLayoutId id="2147484022" r:id="rId11"/>
    <p:sldLayoutId id="2147483897" r:id="rId12"/>
    <p:sldLayoutId id="2147483898" r:id="rId13"/>
    <p:sldLayoutId id="2147484040" r:id="rId14"/>
    <p:sldLayoutId id="2147484037" r:id="rId1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accent5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563" indent="-1825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09575" indent="-217488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557213" indent="-16510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784225" indent="-2095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931863" indent="-1571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pos="43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861">
          <p15:clr>
            <a:srgbClr val="F26B43"/>
          </p15:clr>
        </p15:guide>
        <p15:guide id="9" pos="7446">
          <p15:clr>
            <a:srgbClr val="F26B43"/>
          </p15:clr>
        </p15:guide>
        <p15:guide id="10" pos="7680">
          <p15:clr>
            <a:srgbClr val="F26B43"/>
          </p15:clr>
        </p15:guide>
        <p15:guide id="11" orient="horz" pos="210">
          <p15:clr>
            <a:srgbClr val="F26B43"/>
          </p15:clr>
        </p15:guide>
        <p15:guide id="12" orient="horz" pos="1979">
          <p15:clr>
            <a:srgbClr val="F26B43"/>
          </p15:clr>
        </p15:guide>
        <p15:guide id="13" pos="3613">
          <p15:clr>
            <a:srgbClr val="F26B43"/>
          </p15:clr>
        </p15:guide>
        <p15:guide id="14">
          <p15:clr>
            <a:srgbClr val="F26B43"/>
          </p15:clr>
        </p15:guide>
        <p15:guide id="16" orient="horz" pos="1797">
          <p15:clr>
            <a:srgbClr val="F26B43"/>
          </p15:clr>
        </p15:guide>
        <p15:guide id="17" pos="5745" userDrawn="1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3657" userDrawn="1">
          <p15:clr>
            <a:srgbClr val="F26B43"/>
          </p15:clr>
        </p15:guide>
        <p15:guide id="20" orient="horz" pos="527">
          <p15:clr>
            <a:srgbClr val="F26B43"/>
          </p15:clr>
        </p15:guide>
        <p15:guide id="21" pos="4067">
          <p15:clr>
            <a:srgbClr val="F26B43"/>
          </p15:clr>
        </p15:guide>
        <p15:guide id="22" pos="3840">
          <p15:clr>
            <a:srgbClr val="F26B43"/>
          </p15:clr>
        </p15:guide>
        <p15:guide id="23" pos="1912" userDrawn="1">
          <p15:clr>
            <a:srgbClr val="F26B43"/>
          </p15:clr>
        </p15:guide>
        <p15:guide id="24" pos="2547" userDrawn="1">
          <p15:clr>
            <a:srgbClr val="F26B43"/>
          </p15:clr>
        </p15:guide>
        <p15:guide id="25" pos="5110" userDrawn="1">
          <p15:clr>
            <a:srgbClr val="F26B43"/>
          </p15:clr>
        </p15:guide>
        <p15:guide id="26" pos="4883" userDrawn="1">
          <p15:clr>
            <a:srgbClr val="F26B43"/>
          </p15:clr>
        </p15:guide>
        <p15:guide id="27" pos="5518" userDrawn="1">
          <p15:clr>
            <a:srgbClr val="F26B43"/>
          </p15:clr>
        </p15:guide>
        <p15:guide id="28" orient="horz" pos="123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344951"/>
            <a:ext cx="10764838" cy="106071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5" y="1665288"/>
            <a:ext cx="10764838" cy="432291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8ADF3FD-ABC6-A94D-B30D-FBD26B9F3064}"/>
              </a:ext>
            </a:extLst>
          </p:cNvPr>
          <p:cNvSpPr/>
          <p:nvPr userDrawn="1"/>
        </p:nvSpPr>
        <p:spPr>
          <a:xfrm>
            <a:off x="-1" y="6129339"/>
            <a:ext cx="12192000" cy="7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F0654751-DE90-BD48-B4D4-A27798D1946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901" r:id="rId4"/>
    <p:sldLayoutId id="2147483902" r:id="rId5"/>
    <p:sldLayoutId id="2147483856" r:id="rId6"/>
    <p:sldLayoutId id="2147483854" r:id="rId7"/>
    <p:sldLayoutId id="2147483855" r:id="rId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accent5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563" indent="-1825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09575" indent="-217488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557213" indent="-16510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784225" indent="-2095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‒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931863" indent="-157163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pos="43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861">
          <p15:clr>
            <a:srgbClr val="F26B43"/>
          </p15:clr>
        </p15:guide>
        <p15:guide id="9" pos="7446">
          <p15:clr>
            <a:srgbClr val="F26B43"/>
          </p15:clr>
        </p15:guide>
        <p15:guide id="10" pos="7680">
          <p15:clr>
            <a:srgbClr val="F26B43"/>
          </p15:clr>
        </p15:guide>
        <p15:guide id="11" orient="horz" pos="210">
          <p15:clr>
            <a:srgbClr val="F26B43"/>
          </p15:clr>
        </p15:guide>
        <p15:guide id="12" orient="horz" pos="1979">
          <p15:clr>
            <a:srgbClr val="F26B43"/>
          </p15:clr>
        </p15:guide>
        <p15:guide id="13" pos="3840">
          <p15:clr>
            <a:srgbClr val="F26B43"/>
          </p15:clr>
        </p15:guide>
        <p15:guide id="14">
          <p15:clr>
            <a:srgbClr val="F26B43"/>
          </p15:clr>
        </p15:guide>
        <p15:guide id="16" orient="horz" pos="1797">
          <p15:clr>
            <a:srgbClr val="F26B43"/>
          </p15:clr>
        </p15:guide>
        <p15:guide id="17" pos="6199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3634">
          <p15:clr>
            <a:srgbClr val="F26B43"/>
          </p15:clr>
        </p15:guide>
        <p15:guide id="20" orient="horz" pos="5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9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1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jpe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3.xm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www.biometria.se/mina-sidor/viol-3-produktionsmiljoe/mina-tjaenster/#(mypages:support)" TargetMode="External"/><Relationship Id="rId7" Type="http://schemas.openxmlformats.org/officeDocument/2006/relationships/image" Target="../media/image97.png"/><Relationship Id="rId2" Type="http://schemas.openxmlformats.org/officeDocument/2006/relationships/hyperlink" Target="https://mps.biometria.se/login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biometria.se/media/sy0ntong/handbok-chauffoersklienten-viol-3-20.pdf" TargetMode="External"/><Relationship Id="rId5" Type="http://schemas.openxmlformats.org/officeDocument/2006/relationships/hyperlink" Target="https://www.sodra.com/viol3/" TargetMode="External"/><Relationship Id="rId4" Type="http://schemas.openxmlformats.org/officeDocument/2006/relationships/hyperlink" Target="https://www.biometria.se/viol-3/din-resa-mot-viol-3/foer-dig-som-chauffoer/" TargetMode="External"/><Relationship Id="rId9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4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2.xml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9.sv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7.xml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www.biometria.se/chaufforsklienten/index.html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F1C02-2882-8F0F-80F8-A41F91D91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2">
            <a:extLst>
              <a:ext uri="{FF2B5EF4-FFF2-40B4-BE49-F238E27FC236}">
                <a16:creationId xmlns:a16="http://schemas.microsoft.com/office/drawing/2014/main" id="{10AF2072-0773-47B6-DB2E-5B5D929E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19700"/>
            <a:ext cx="9145589" cy="1978853"/>
          </a:xfrm>
        </p:spPr>
        <p:txBody>
          <a:bodyPr/>
          <a:lstStyle/>
          <a:p>
            <a:r>
              <a:rPr lang="sv-SE" sz="4000"/>
              <a:t>Inför VIOL 3 – Information/utbildning åkerier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2C44DE0A-714A-4BD4-97B5-0886CD8679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4" y="4737705"/>
            <a:ext cx="7835218" cy="2265736"/>
          </a:xfrm>
        </p:spPr>
        <p:txBody>
          <a:bodyPr/>
          <a:lstStyle/>
          <a:p>
            <a:r>
              <a:rPr lang="sv-SE" sz="2000"/>
              <a:t>15 april</a:t>
            </a:r>
          </a:p>
        </p:txBody>
      </p:sp>
    </p:spTree>
    <p:extLst>
      <p:ext uri="{BB962C8B-B14F-4D97-AF65-F5344CB8AC3E}">
        <p14:creationId xmlns:p14="http://schemas.microsoft.com/office/powerpoint/2010/main" val="380875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immerbil - Södra">
            <a:extLst>
              <a:ext uri="{FF2B5EF4-FFF2-40B4-BE49-F238E27FC236}">
                <a16:creationId xmlns:a16="http://schemas.microsoft.com/office/drawing/2014/main" id="{70D7BB25-69D7-BE4D-8DED-2BBEA9D54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40" y="1810686"/>
            <a:ext cx="5531953" cy="36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66601DB-4AC2-6DB1-9685-EA96B8E6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07" y="2439573"/>
            <a:ext cx="9145589" cy="1978853"/>
          </a:xfrm>
        </p:spPr>
        <p:txBody>
          <a:bodyPr/>
          <a:lstStyle/>
          <a:p>
            <a:r>
              <a:rPr lang="sv-SE" b="1">
                <a:solidFill>
                  <a:schemeClr val="tx1"/>
                </a:solidFill>
                <a:latin typeface="Arial" panose="020B0604020202020204" pitchFamily="34" charset="0"/>
              </a:rPr>
              <a:t>LogDrive och </a:t>
            </a:r>
            <a:br>
              <a:rPr lang="sv-SE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sv-SE" b="1">
                <a:solidFill>
                  <a:schemeClr val="tx1"/>
                </a:solidFill>
                <a:latin typeface="Arial" panose="020B0604020202020204" pitchFamily="34" charset="0"/>
              </a:rPr>
              <a:t>Chaufförsklienten</a:t>
            </a:r>
            <a:br>
              <a:rPr lang="sv-SE" b="1">
                <a:solidFill>
                  <a:schemeClr val="tx1"/>
                </a:solidFill>
              </a:rPr>
            </a:br>
            <a:endParaRPr lang="sv-SE">
              <a:solidFill>
                <a:schemeClr val="tx1"/>
              </a:solidFill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1243721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B06B210-1B43-DF3D-4138-207C32DEC9CC}"/>
              </a:ext>
            </a:extLst>
          </p:cNvPr>
          <p:cNvSpPr/>
          <p:nvPr/>
        </p:nvSpPr>
        <p:spPr>
          <a:xfrm>
            <a:off x="1038434" y="2663483"/>
            <a:ext cx="1244991" cy="4501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LogDrive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D60E984-4777-E3EC-AF8E-510AB5F73588}"/>
              </a:ext>
            </a:extLst>
          </p:cNvPr>
          <p:cNvSpPr/>
          <p:nvPr/>
        </p:nvSpPr>
        <p:spPr>
          <a:xfrm>
            <a:off x="3177913" y="2663483"/>
            <a:ext cx="1428904" cy="623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Chaufförs-klienten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74C8B72-914F-2792-43CE-157B308BD6AD}"/>
              </a:ext>
            </a:extLst>
          </p:cNvPr>
          <p:cNvSpPr/>
          <p:nvPr/>
        </p:nvSpPr>
        <p:spPr>
          <a:xfrm>
            <a:off x="5281197" y="2663483"/>
            <a:ext cx="1244991" cy="4501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LogDrive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9565843-2B69-64A6-3211-F0A96C78B3DE}"/>
              </a:ext>
            </a:extLst>
          </p:cNvPr>
          <p:cNvSpPr/>
          <p:nvPr/>
        </p:nvSpPr>
        <p:spPr>
          <a:xfrm>
            <a:off x="7807760" y="2663483"/>
            <a:ext cx="1244991" cy="4501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VIOL 3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E79FF2C-D1D9-04E0-5923-392F293C47C2}"/>
              </a:ext>
            </a:extLst>
          </p:cNvPr>
          <p:cNvSpPr/>
          <p:nvPr/>
        </p:nvSpPr>
        <p:spPr>
          <a:xfrm>
            <a:off x="10078482" y="2636366"/>
            <a:ext cx="1428904" cy="623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Södra eget system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D29CFDBC-C38F-5291-29F8-1853CBACDB66}"/>
              </a:ext>
            </a:extLst>
          </p:cNvPr>
          <p:cNvSpPr txBox="1"/>
          <p:nvPr/>
        </p:nvSpPr>
        <p:spPr>
          <a:xfrm>
            <a:off x="1099929" y="3836504"/>
            <a:ext cx="1398105" cy="64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Volym från olika lägen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45DC973C-8D9C-7574-64B5-6E04C777AD77}"/>
              </a:ext>
            </a:extLst>
          </p:cNvPr>
          <p:cNvSpPr txBox="1"/>
          <p:nvPr/>
        </p:nvSpPr>
        <p:spPr>
          <a:xfrm>
            <a:off x="1117232" y="4684644"/>
            <a:ext cx="139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Lasta bil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E6E66FB-2720-5D1D-286D-C6CB63DBEE52}"/>
              </a:ext>
            </a:extLst>
          </p:cNvPr>
          <p:cNvSpPr txBox="1"/>
          <p:nvPr/>
        </p:nvSpPr>
        <p:spPr>
          <a:xfrm>
            <a:off x="1117232" y="5273249"/>
            <a:ext cx="196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Leveransavisera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E6143527-769B-32F8-0876-FFD585CFB95A}"/>
              </a:ext>
            </a:extLst>
          </p:cNvPr>
          <p:cNvSpPr txBox="1"/>
          <p:nvPr/>
        </p:nvSpPr>
        <p:spPr>
          <a:xfrm>
            <a:off x="5317495" y="3836504"/>
            <a:ext cx="139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Transport-uppgifter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BBD2B6A8-0CBA-2DE5-6846-07B091A4D9A1}"/>
              </a:ext>
            </a:extLst>
          </p:cNvPr>
          <p:cNvSpPr txBox="1"/>
          <p:nvPr/>
        </p:nvSpPr>
        <p:spPr>
          <a:xfrm>
            <a:off x="3226903" y="4187960"/>
            <a:ext cx="139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/>
              <a:t>Våg in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10D09CB3-78B8-9AC4-217F-5920BEBD5E3E}"/>
              </a:ext>
            </a:extLst>
          </p:cNvPr>
          <p:cNvSpPr txBox="1"/>
          <p:nvPr/>
        </p:nvSpPr>
        <p:spPr>
          <a:xfrm>
            <a:off x="7807760" y="3836504"/>
            <a:ext cx="139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Prisräkning: alla led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36200363-6B04-A981-128F-A6A31D49148D}"/>
              </a:ext>
            </a:extLst>
          </p:cNvPr>
          <p:cNvSpPr txBox="1"/>
          <p:nvPr/>
        </p:nvSpPr>
        <p:spPr>
          <a:xfrm>
            <a:off x="3208712" y="3628483"/>
            <a:ext cx="139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/>
              <a:t>Anmäl ankomst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81D826C8-AFC0-BB30-ECE1-FF072D211E59}"/>
              </a:ext>
            </a:extLst>
          </p:cNvPr>
          <p:cNvSpPr txBox="1"/>
          <p:nvPr/>
        </p:nvSpPr>
        <p:spPr>
          <a:xfrm>
            <a:off x="9935818" y="3836504"/>
            <a:ext cx="231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Transportavräkning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2272766E-7164-7355-DF4B-DA3D715CC8BC}"/>
              </a:ext>
            </a:extLst>
          </p:cNvPr>
          <p:cNvSpPr txBox="1"/>
          <p:nvPr/>
        </p:nvSpPr>
        <p:spPr>
          <a:xfrm>
            <a:off x="3226903" y="4522449"/>
            <a:ext cx="2312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/>
              <a:t>Mottagningskontroll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1A23A342-6029-281C-8ED7-D2C0E83F53BD}"/>
              </a:ext>
            </a:extLst>
          </p:cNvPr>
          <p:cNvSpPr txBox="1"/>
          <p:nvPr/>
        </p:nvSpPr>
        <p:spPr>
          <a:xfrm>
            <a:off x="3226903" y="4879843"/>
            <a:ext cx="139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/>
              <a:t>Mätning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3A303CC5-CF87-D31B-1ED6-420A601BE993}"/>
              </a:ext>
            </a:extLst>
          </p:cNvPr>
          <p:cNvSpPr txBox="1"/>
          <p:nvPr/>
        </p:nvSpPr>
        <p:spPr>
          <a:xfrm>
            <a:off x="3226903" y="5237237"/>
            <a:ext cx="139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/>
              <a:t>Våg ut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68309664-568F-29AC-87D5-3C32A69601C7}"/>
              </a:ext>
            </a:extLst>
          </p:cNvPr>
          <p:cNvSpPr txBox="1"/>
          <p:nvPr/>
        </p:nvSpPr>
        <p:spPr>
          <a:xfrm>
            <a:off x="958206" y="1404739"/>
            <a:ext cx="185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Ekipage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224B620F-48CF-448E-38A8-8FFA573FA607}"/>
              </a:ext>
            </a:extLst>
          </p:cNvPr>
          <p:cNvSpPr txBox="1"/>
          <p:nvPr/>
        </p:nvSpPr>
        <p:spPr>
          <a:xfrm>
            <a:off x="3085180" y="1404739"/>
            <a:ext cx="185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Ekipage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F035AE48-79AC-60D4-4FD4-147DD0D0DFA1}"/>
              </a:ext>
            </a:extLst>
          </p:cNvPr>
          <p:cNvSpPr txBox="1"/>
          <p:nvPr/>
        </p:nvSpPr>
        <p:spPr>
          <a:xfrm>
            <a:off x="5170372" y="1404739"/>
            <a:ext cx="185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Ekipage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A1A47DFA-5EAD-F441-F652-34F1ADE50EB2}"/>
              </a:ext>
            </a:extLst>
          </p:cNvPr>
          <p:cNvSpPr txBox="1"/>
          <p:nvPr/>
        </p:nvSpPr>
        <p:spPr>
          <a:xfrm>
            <a:off x="5163746" y="1835791"/>
            <a:ext cx="185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Ansvarigt transportföretag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5B79E9E2-2AF5-B2F8-EBBE-CCF174B4221C}"/>
              </a:ext>
            </a:extLst>
          </p:cNvPr>
          <p:cNvSpPr txBox="1"/>
          <p:nvPr/>
        </p:nvSpPr>
        <p:spPr>
          <a:xfrm>
            <a:off x="7701845" y="1266239"/>
            <a:ext cx="185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Ansvarigt transportföretag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DC8D8B4F-C230-799B-30B2-1C524119B735}"/>
              </a:ext>
            </a:extLst>
          </p:cNvPr>
          <p:cNvSpPr txBox="1"/>
          <p:nvPr/>
        </p:nvSpPr>
        <p:spPr>
          <a:xfrm>
            <a:off x="7701845" y="2015864"/>
            <a:ext cx="206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Kontrakt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C74D6F1E-A201-9784-BAB3-D40C19001583}"/>
              </a:ext>
            </a:extLst>
          </p:cNvPr>
          <p:cNvSpPr txBox="1"/>
          <p:nvPr/>
        </p:nvSpPr>
        <p:spPr>
          <a:xfrm>
            <a:off x="9996841" y="1912570"/>
            <a:ext cx="206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Reg.nr dragbil (transportmedel)</a:t>
            </a:r>
          </a:p>
        </p:txBody>
      </p:sp>
      <p:cxnSp>
        <p:nvCxnSpPr>
          <p:cNvPr id="37" name="Rak pilkoppling 36">
            <a:extLst>
              <a:ext uri="{FF2B5EF4-FFF2-40B4-BE49-F238E27FC236}">
                <a16:creationId xmlns:a16="http://schemas.microsoft.com/office/drawing/2014/main" id="{F35E4F8D-B02A-6991-70F6-D4E4CCBF3C95}"/>
              </a:ext>
            </a:extLst>
          </p:cNvPr>
          <p:cNvCxnSpPr/>
          <p:nvPr/>
        </p:nvCxnSpPr>
        <p:spPr>
          <a:xfrm>
            <a:off x="2411896" y="2947893"/>
            <a:ext cx="6732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ak pilkoppling 37">
            <a:extLst>
              <a:ext uri="{FF2B5EF4-FFF2-40B4-BE49-F238E27FC236}">
                <a16:creationId xmlns:a16="http://schemas.microsoft.com/office/drawing/2014/main" id="{3788B0AA-0F96-530F-8861-A69CD6B8D63A}"/>
              </a:ext>
            </a:extLst>
          </p:cNvPr>
          <p:cNvCxnSpPr>
            <a:cxnSpLocks/>
          </p:cNvCxnSpPr>
          <p:nvPr/>
        </p:nvCxnSpPr>
        <p:spPr>
          <a:xfrm>
            <a:off x="4686668" y="2888566"/>
            <a:ext cx="4837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EC5BD5F0-8A8E-6814-A38D-0D9A1F744B97}"/>
              </a:ext>
            </a:extLst>
          </p:cNvPr>
          <p:cNvCxnSpPr/>
          <p:nvPr/>
        </p:nvCxnSpPr>
        <p:spPr>
          <a:xfrm>
            <a:off x="6778487" y="2888566"/>
            <a:ext cx="6732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Rak pilkoppling 40">
            <a:extLst>
              <a:ext uri="{FF2B5EF4-FFF2-40B4-BE49-F238E27FC236}">
                <a16:creationId xmlns:a16="http://schemas.microsoft.com/office/drawing/2014/main" id="{F9EAE295-FB50-7D42-894E-FE615424D421}"/>
              </a:ext>
            </a:extLst>
          </p:cNvPr>
          <p:cNvCxnSpPr/>
          <p:nvPr/>
        </p:nvCxnSpPr>
        <p:spPr>
          <a:xfrm>
            <a:off x="9205865" y="2927299"/>
            <a:ext cx="6732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7">
            <a:extLst>
              <a:ext uri="{FF2B5EF4-FFF2-40B4-BE49-F238E27FC236}">
                <a16:creationId xmlns:a16="http://schemas.microsoft.com/office/drawing/2014/main" id="{667E4346-3711-F3AC-6ED1-48554E24917D}"/>
              </a:ext>
            </a:extLst>
          </p:cNvPr>
          <p:cNvSpPr txBox="1">
            <a:spLocks/>
          </p:cNvSpPr>
          <p:nvPr/>
        </p:nvSpPr>
        <p:spPr>
          <a:xfrm>
            <a:off x="692568" y="372481"/>
            <a:ext cx="11193704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Ekipagets och transportmätningens väg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</a:t>
            </a:r>
            <a:r>
              <a:rPr lang="sv-SE">
                <a:latin typeface="+mn-lt"/>
                <a:ea typeface="+mn-ea"/>
                <a:cs typeface="+mn-cs"/>
              </a:rPr>
              <a:t> Flöde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1851AF-64B5-48B8-2062-38C45D9BA9DF}"/>
              </a:ext>
            </a:extLst>
          </p:cNvPr>
          <p:cNvSpPr txBox="1"/>
          <p:nvPr/>
        </p:nvSpPr>
        <p:spPr>
          <a:xfrm>
            <a:off x="7677196" y="870838"/>
            <a:ext cx="185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Ekipage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D8823D9-E5EB-EF06-79E2-C1C2F0F7D2F3}"/>
              </a:ext>
            </a:extLst>
          </p:cNvPr>
          <p:cNvSpPr txBox="1"/>
          <p:nvPr/>
        </p:nvSpPr>
        <p:spPr>
          <a:xfrm>
            <a:off x="3193312" y="3365238"/>
            <a:ext cx="1398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/>
              <a:t>EXEMPEL: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E0D48E06-3DA8-82C4-388D-C430BCEAF4C6}"/>
              </a:ext>
            </a:extLst>
          </p:cNvPr>
          <p:cNvSpPr/>
          <p:nvPr/>
        </p:nvSpPr>
        <p:spPr>
          <a:xfrm>
            <a:off x="850392" y="3529732"/>
            <a:ext cx="1737360" cy="1154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1100">
              <a:solidFill>
                <a:sysClr val="windowText" lastClr="000000"/>
              </a:solidFill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82EB3DE2-3E14-E74F-50D3-F5B7724D321F}"/>
              </a:ext>
            </a:extLst>
          </p:cNvPr>
          <p:cNvSpPr/>
          <p:nvPr/>
        </p:nvSpPr>
        <p:spPr>
          <a:xfrm>
            <a:off x="4880031" y="1774071"/>
            <a:ext cx="2492196" cy="7848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1100">
              <a:solidFill>
                <a:sysClr val="windowText" lastClr="000000"/>
              </a:solidFill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785E3AF9-84CD-7722-F5CF-8DFD9918618A}"/>
              </a:ext>
            </a:extLst>
          </p:cNvPr>
          <p:cNvSpPr/>
          <p:nvPr/>
        </p:nvSpPr>
        <p:spPr>
          <a:xfrm>
            <a:off x="4973263" y="3767255"/>
            <a:ext cx="1860857" cy="7848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1100">
              <a:solidFill>
                <a:sysClr val="windowText" lastClr="000000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F5D861E7-9CD6-2F7F-FBC6-0AB9974C3AC8}"/>
              </a:ext>
            </a:extLst>
          </p:cNvPr>
          <p:cNvSpPr txBox="1"/>
          <p:nvPr/>
        </p:nvSpPr>
        <p:spPr>
          <a:xfrm>
            <a:off x="3228914" y="5594631"/>
            <a:ext cx="348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/>
              <a:t>Finalflagga; avsluta leveranstillfället</a:t>
            </a:r>
          </a:p>
        </p:txBody>
      </p:sp>
    </p:spTree>
    <p:extLst>
      <p:ext uri="{BB962C8B-B14F-4D97-AF65-F5344CB8AC3E}">
        <p14:creationId xmlns:p14="http://schemas.microsoft.com/office/powerpoint/2010/main" val="374095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8DE3F-1937-ECD5-75C5-40895169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7">
            <a:extLst>
              <a:ext uri="{FF2B5EF4-FFF2-40B4-BE49-F238E27FC236}">
                <a16:creationId xmlns:a16="http://schemas.microsoft.com/office/drawing/2014/main" id="{BF64429C-67C5-E1F1-0FF2-1B69404C0BED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</a:t>
            </a:r>
            <a:r>
              <a:rPr lang="sv-SE">
                <a:latin typeface="+mn-lt"/>
                <a:ea typeface="+mn-ea"/>
                <a:cs typeface="+mn-cs"/>
              </a:rPr>
              <a:t> Logga in</a:t>
            </a:r>
          </a:p>
        </p:txBody>
      </p:sp>
      <p:pic>
        <p:nvPicPr>
          <p:cNvPr id="4" name="Bildobjekt 3" descr="En bild som visar text, skärmbild, programvara, design&#10;&#10;AI-genererat innehåll kan vara felaktigt.">
            <a:extLst>
              <a:ext uri="{FF2B5EF4-FFF2-40B4-BE49-F238E27FC236}">
                <a16:creationId xmlns:a16="http://schemas.microsoft.com/office/drawing/2014/main" id="{348B43F5-6C32-3F45-D823-B5BD26B64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278834"/>
            <a:ext cx="8275983" cy="5172489"/>
          </a:xfrm>
          <a:prstGeom prst="rect">
            <a:avLst/>
          </a:prstGeom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68AEE8AC-A3F8-27CE-10DE-B4D886E1F378}"/>
              </a:ext>
            </a:extLst>
          </p:cNvPr>
          <p:cNvSpPr/>
          <p:nvPr/>
        </p:nvSpPr>
        <p:spPr>
          <a:xfrm>
            <a:off x="7898296" y="1994452"/>
            <a:ext cx="914400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F4E907D8-40AF-5ABE-5686-BC633A6884CA}"/>
              </a:ext>
            </a:extLst>
          </p:cNvPr>
          <p:cNvCxnSpPr/>
          <p:nvPr/>
        </p:nvCxnSpPr>
        <p:spPr>
          <a:xfrm flipV="1">
            <a:off x="5221357" y="2908852"/>
            <a:ext cx="717746" cy="1199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03823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A4A59-8B12-F0E6-3142-7CBAFAD3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7">
            <a:extLst>
              <a:ext uri="{FF2B5EF4-FFF2-40B4-BE49-F238E27FC236}">
                <a16:creationId xmlns:a16="http://schemas.microsoft.com/office/drawing/2014/main" id="{0C9D3B85-FB1F-BBEF-1F90-B833EDC82EE3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</a:t>
            </a:r>
            <a:r>
              <a:rPr lang="sv-SE">
                <a:latin typeface="+mn-lt"/>
                <a:ea typeface="+mn-ea"/>
                <a:cs typeface="+mn-cs"/>
              </a:rPr>
              <a:t> Kartan</a:t>
            </a:r>
          </a:p>
        </p:txBody>
      </p:sp>
      <p:pic>
        <p:nvPicPr>
          <p:cNvPr id="3" name="Bildobjekt 2" descr="En bild som visar text, karta, skärmbild, kartbok&#10;&#10;AI-genererat innehåll kan vara felaktigt.">
            <a:extLst>
              <a:ext uri="{FF2B5EF4-FFF2-40B4-BE49-F238E27FC236}">
                <a16:creationId xmlns:a16="http://schemas.microsoft.com/office/drawing/2014/main" id="{CDB4E5B1-B139-7FED-84AD-90ED38582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451776" cy="528236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F711394-7F43-E727-55BA-810077507380}"/>
              </a:ext>
            </a:extLst>
          </p:cNvPr>
          <p:cNvSpPr txBox="1"/>
          <p:nvPr/>
        </p:nvSpPr>
        <p:spPr>
          <a:xfrm>
            <a:off x="9269896" y="2879381"/>
            <a:ext cx="249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Visar samtliga orders; både VIOL 2 och VIOL 3.</a:t>
            </a:r>
          </a:p>
        </p:txBody>
      </p:sp>
    </p:spTree>
    <p:extLst>
      <p:ext uri="{BB962C8B-B14F-4D97-AF65-F5344CB8AC3E}">
        <p14:creationId xmlns:p14="http://schemas.microsoft.com/office/powerpoint/2010/main" val="406411594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529E-4CAE-B530-3891-0DFF9ACA9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9F446A69-2453-7AE2-9289-3940FBCCA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348870" cy="5218044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7E3B4137-EC89-7799-7B15-8774F0AD5486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</a:t>
            </a:r>
            <a:r>
              <a:rPr kumimoji="0" lang="sv-SE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Transportorder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9EB06FC7-E016-B011-4555-32649CF22C04}"/>
              </a:ext>
            </a:extLst>
          </p:cNvPr>
          <p:cNvCxnSpPr>
            <a:cxnSpLocks/>
          </p:cNvCxnSpPr>
          <p:nvPr/>
        </p:nvCxnSpPr>
        <p:spPr>
          <a:xfrm flipH="1" flipV="1">
            <a:off x="8789384" y="5419792"/>
            <a:ext cx="1324153" cy="8749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36771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4C732-51DC-FAF6-9A48-565440E60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63C77655-FF75-C576-470F-4A3B387E5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7997687" cy="4998554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B9B88994-B0FE-F892-6BC6-DA48CDEB259B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Lasta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FD72B8D4-C800-63DC-2EB3-85DD9A355769}"/>
              </a:ext>
            </a:extLst>
          </p:cNvPr>
          <p:cNvSpPr/>
          <p:nvPr/>
        </p:nvSpPr>
        <p:spPr>
          <a:xfrm>
            <a:off x="4386471" y="3104353"/>
            <a:ext cx="914400" cy="649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07269877-D907-DF6E-2F81-0CEF21B217CC}"/>
              </a:ext>
            </a:extLst>
          </p:cNvPr>
          <p:cNvCxnSpPr>
            <a:cxnSpLocks/>
          </p:cNvCxnSpPr>
          <p:nvPr/>
        </p:nvCxnSpPr>
        <p:spPr>
          <a:xfrm flipV="1">
            <a:off x="6195391" y="3607904"/>
            <a:ext cx="1007166" cy="679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55412222-FFB1-28A4-0D4A-0B42CD76CE28}"/>
              </a:ext>
            </a:extLst>
          </p:cNvPr>
          <p:cNvSpPr txBox="1"/>
          <p:nvPr/>
        </p:nvSpPr>
        <p:spPr>
          <a:xfrm>
            <a:off x="8984973" y="1762539"/>
            <a:ext cx="26504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2000"/>
              <a:t>En leverans per avlägg, </a:t>
            </a:r>
          </a:p>
          <a:p>
            <a:pPr>
              <a:lnSpc>
                <a:spcPct val="90000"/>
              </a:lnSpc>
            </a:pPr>
            <a:r>
              <a:rPr lang="sv-SE" sz="2000"/>
              <a:t>sortiment, avtalsobjekt och mottagningsplats.</a:t>
            </a:r>
          </a:p>
          <a:p>
            <a:pPr>
              <a:lnSpc>
                <a:spcPct val="90000"/>
              </a:lnSpc>
            </a:pPr>
            <a:endParaRPr lang="sv-SE" sz="2000"/>
          </a:p>
          <a:p>
            <a:pPr>
              <a:lnSpc>
                <a:spcPct val="90000"/>
              </a:lnSpc>
            </a:pPr>
            <a:r>
              <a:rPr lang="sv-SE" sz="2000"/>
              <a:t>Tryck på vägstandardkoden för att öppna rullistorna; utförlig text och möjlighet att ändra.</a:t>
            </a: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9E74228B-04A5-CF01-950B-0F416D7B1A0C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964997" y="3595385"/>
            <a:ext cx="533732" cy="879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ruta 14">
            <a:extLst>
              <a:ext uri="{FF2B5EF4-FFF2-40B4-BE49-F238E27FC236}">
                <a16:creationId xmlns:a16="http://schemas.microsoft.com/office/drawing/2014/main" id="{2237ED89-D271-9DAC-9397-77ECC1555FDF}"/>
              </a:ext>
            </a:extLst>
          </p:cNvPr>
          <p:cNvSpPr txBox="1"/>
          <p:nvPr/>
        </p:nvSpPr>
        <p:spPr>
          <a:xfrm rot="455545">
            <a:off x="402122" y="4465707"/>
            <a:ext cx="2844958" cy="2125197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700" b="1">
                <a:solidFill>
                  <a:srgbClr val="000000"/>
                </a:solidFill>
                <a:latin typeface="Arial" panose="020B0604020202020204"/>
              </a:rPr>
              <a:t>Notera – för VIOL 3 !</a:t>
            </a:r>
            <a:endParaRPr kumimoji="0" lang="sv-SE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Ordningen i vägstandarden byter plats i LogDrive;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v-SE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omlastning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v-SE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bärighetsklass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v-SE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tillgänglighet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v-SE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framkomlighet</a:t>
            </a:r>
          </a:p>
        </p:txBody>
      </p:sp>
    </p:spTree>
    <p:extLst>
      <p:ext uri="{BB962C8B-B14F-4D97-AF65-F5344CB8AC3E}">
        <p14:creationId xmlns:p14="http://schemas.microsoft.com/office/powerpoint/2010/main" val="588950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62BFE-CC77-4927-5271-2801C808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nummer&#10;&#10;AI-genererat innehåll kan vara felaktigt.">
            <a:extLst>
              <a:ext uri="{FF2B5EF4-FFF2-40B4-BE49-F238E27FC236}">
                <a16:creationId xmlns:a16="http://schemas.microsoft.com/office/drawing/2014/main" id="{E06CD1D8-BA5E-A60A-C9B2-41FABD8F3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2"/>
            <a:ext cx="8471251" cy="5294532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E29EC803-C1DD-182D-75D5-0D8633D9542C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Vägstandard VIOL 3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258693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F276F-15F0-BD7C-ED0E-68C2743DD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5AD8B8A5-CEDB-C28A-A33D-3D56B2903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555603" cy="5347252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F06AE71B-D821-9F1C-6F33-280FAD9BA9A7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Lasta bil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20671A5B-83F9-1682-9FFB-C4A7E173C308}"/>
              </a:ext>
            </a:extLst>
          </p:cNvPr>
          <p:cNvSpPr/>
          <p:nvPr/>
        </p:nvSpPr>
        <p:spPr>
          <a:xfrm>
            <a:off x="3896138" y="3008244"/>
            <a:ext cx="2961861" cy="1325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1426E04F-4DE9-F8E2-641D-EEB1CB4C09AA}"/>
              </a:ext>
            </a:extLst>
          </p:cNvPr>
          <p:cNvSpPr/>
          <p:nvPr/>
        </p:nvSpPr>
        <p:spPr>
          <a:xfrm>
            <a:off x="1868556" y="3048001"/>
            <a:ext cx="1901687" cy="1285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405380691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0AF67-43E2-11A5-19F8-6A185E99F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Multimedieprogram&#10;&#10;AI-genererat innehåll kan vara felaktigt.">
            <a:extLst>
              <a:ext uri="{FF2B5EF4-FFF2-40B4-BE49-F238E27FC236}">
                <a16:creationId xmlns:a16="http://schemas.microsoft.com/office/drawing/2014/main" id="{1376C2E2-218C-0231-E530-E9868E6F5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3266661"/>
            <a:ext cx="4856922" cy="3035576"/>
          </a:xfrm>
          <a:prstGeom prst="rect">
            <a:avLst/>
          </a:prstGeom>
        </p:spPr>
      </p:pic>
      <p:pic>
        <p:nvPicPr>
          <p:cNvPr id="3" name="Bildobjekt 2" descr="En bild som visar text, skärmbild, programvara, Multimedieprogram&#10;&#10;AI-genererat innehåll kan vara felaktigt.">
            <a:extLst>
              <a:ext uri="{FF2B5EF4-FFF2-40B4-BE49-F238E27FC236}">
                <a16:creationId xmlns:a16="http://schemas.microsoft.com/office/drawing/2014/main" id="{6BFEEC53-9625-B77D-BAF0-709C49AD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210" y="3266661"/>
            <a:ext cx="4856922" cy="3035576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D5E3989C-A56D-D021-F08E-6F2134D7F0B7}"/>
              </a:ext>
            </a:extLst>
          </p:cNvPr>
          <p:cNvSpPr txBox="1">
            <a:spLocks/>
          </p:cNvSpPr>
          <p:nvPr/>
        </p:nvSpPr>
        <p:spPr>
          <a:xfrm>
            <a:off x="732383" y="706087"/>
            <a:ext cx="11068677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Beräknad ankomsttid mätplats; ange datum och klockslag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Bildobjekt 6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7DDAD5B4-566B-160F-B6AB-970000FEE3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597" b="65217"/>
          <a:stretch/>
        </p:blipFill>
        <p:spPr>
          <a:xfrm>
            <a:off x="2231807" y="1368695"/>
            <a:ext cx="7414591" cy="1654837"/>
          </a:xfrm>
          <a:prstGeom prst="rect">
            <a:avLst/>
          </a:prstGeom>
        </p:spPr>
      </p:pic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9C06963B-3912-5C54-AF7F-2DF494544168}"/>
              </a:ext>
            </a:extLst>
          </p:cNvPr>
          <p:cNvCxnSpPr>
            <a:cxnSpLocks/>
          </p:cNvCxnSpPr>
          <p:nvPr/>
        </p:nvCxnSpPr>
        <p:spPr>
          <a:xfrm flipV="1">
            <a:off x="5045625" y="2865783"/>
            <a:ext cx="1007166" cy="679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E557F2A4-FDF7-8EC7-0DE5-E04E0717F387}"/>
              </a:ext>
            </a:extLst>
          </p:cNvPr>
          <p:cNvCxnSpPr>
            <a:cxnSpLocks/>
          </p:cNvCxnSpPr>
          <p:nvPr/>
        </p:nvCxnSpPr>
        <p:spPr>
          <a:xfrm flipH="1" flipV="1">
            <a:off x="7106339" y="2855844"/>
            <a:ext cx="1070252" cy="642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8825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A7AC8-8333-6878-9880-1B48F859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302C6239-FE50-5F5D-162B-DDEB9D2D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546" y="1454772"/>
            <a:ext cx="8408504" cy="5255315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243F824F-6308-F304-C411-8F4CB3FB4180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Leveransavisering till Biometria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4CAADDA3-A676-6F0A-D07B-2DDAEAB69F46}"/>
              </a:ext>
            </a:extLst>
          </p:cNvPr>
          <p:cNvSpPr/>
          <p:nvPr/>
        </p:nvSpPr>
        <p:spPr>
          <a:xfrm>
            <a:off x="3716088" y="3326296"/>
            <a:ext cx="914400" cy="99391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B6DAFEAB-196F-9842-B668-7D1DE5B628D9}"/>
              </a:ext>
            </a:extLst>
          </p:cNvPr>
          <p:cNvCxnSpPr>
            <a:cxnSpLocks/>
          </p:cNvCxnSpPr>
          <p:nvPr/>
        </p:nvCxnSpPr>
        <p:spPr>
          <a:xfrm flipV="1">
            <a:off x="9084365" y="1881809"/>
            <a:ext cx="1354543" cy="609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 3">
            <a:extLst>
              <a:ext uri="{FF2B5EF4-FFF2-40B4-BE49-F238E27FC236}">
                <a16:creationId xmlns:a16="http://schemas.microsoft.com/office/drawing/2014/main" id="{F1177AAE-7DFD-7D48-15C7-70F85E359A90}"/>
              </a:ext>
            </a:extLst>
          </p:cNvPr>
          <p:cNvSpPr/>
          <p:nvPr/>
        </p:nvSpPr>
        <p:spPr>
          <a:xfrm>
            <a:off x="4681532" y="2491408"/>
            <a:ext cx="4873286" cy="99391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28A8301-E718-91AD-7E46-AC3F93D93E06}"/>
              </a:ext>
            </a:extLst>
          </p:cNvPr>
          <p:cNvSpPr txBox="1"/>
          <p:nvPr/>
        </p:nvSpPr>
        <p:spPr>
          <a:xfrm>
            <a:off x="466572" y="856998"/>
            <a:ext cx="3020101" cy="629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Leveransaviseringen skickar information till Chaufförsklienten;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/>
              <a:t>Avtalsobjekt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/>
              <a:t>Handelssortiment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/>
              <a:t>Mottagningsplats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/>
              <a:t>Avlägg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/>
              <a:t>Lastad volym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 i="1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i="1"/>
              <a:t>LogDrive bilnr </a:t>
            </a:r>
            <a:r>
              <a:rPr lang="sv-SE" sz="2000"/>
              <a:t>istället för transportörsnummer.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105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/>
              <a:t>Upptäcks något fel, efter att man skickat </a:t>
            </a:r>
            <a:r>
              <a:rPr lang="sv-SE" err="1"/>
              <a:t>lev.aviseringen</a:t>
            </a:r>
            <a:r>
              <a:rPr lang="sv-SE"/>
              <a:t>, måste man avbryta i Chaufförsklienten, lägga tillbaka på avlägg och göra om från början. Annan funktion kommer senare.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21607509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B28959-17EC-BB31-0A32-D04DBEE2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4F6A34B-017E-8007-3844-BAA385E12B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26F610-F263-5A1E-CFD1-FE9D7E6D0156}"/>
              </a:ext>
            </a:extLst>
          </p:cNvPr>
          <p:cNvSpPr txBox="1">
            <a:spLocks/>
          </p:cNvSpPr>
          <p:nvPr/>
        </p:nvSpPr>
        <p:spPr>
          <a:xfrm>
            <a:off x="7347707" y="732966"/>
            <a:ext cx="4291415" cy="2331766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Säkerheten först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854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48B8DAF-649C-91E9-A466-8C583F968CD4}"/>
              </a:ext>
            </a:extLst>
          </p:cNvPr>
          <p:cNvSpPr/>
          <p:nvPr/>
        </p:nvSpPr>
        <p:spPr>
          <a:xfrm>
            <a:off x="0" y="6133512"/>
            <a:ext cx="12192000" cy="728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8440920-286E-7314-0186-1C92C87BAE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747D273-3E4B-0911-A4D4-F8781D976590}"/>
              </a:ext>
            </a:extLst>
          </p:cNvPr>
          <p:cNvSpPr txBox="1">
            <a:spLocks/>
          </p:cNvSpPr>
          <p:nvPr/>
        </p:nvSpPr>
        <p:spPr>
          <a:xfrm>
            <a:off x="756772" y="6129338"/>
            <a:ext cx="3943158" cy="728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09575" indent="-2174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6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57213" indent="-1651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84225" indent="-2095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31863" indent="-1571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F8DF5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Hälsa och säkerhet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8DF5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62B913F-323C-0DAC-3CF9-783490ECF3F1}"/>
              </a:ext>
            </a:extLst>
          </p:cNvPr>
          <p:cNvSpPr txBox="1">
            <a:spLocks/>
          </p:cNvSpPr>
          <p:nvPr/>
        </p:nvSpPr>
        <p:spPr>
          <a:xfrm>
            <a:off x="291327" y="438499"/>
            <a:ext cx="1927766" cy="280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09575" indent="-2174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6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57213" indent="-1651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84225" indent="-2095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31863" indent="-1571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8DF5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DD0BBD-F892-BB70-FD88-5C39CEE96B1E}"/>
              </a:ext>
            </a:extLst>
          </p:cNvPr>
          <p:cNvSpPr txBox="1">
            <a:spLocks/>
          </p:cNvSpPr>
          <p:nvPr/>
        </p:nvSpPr>
        <p:spPr>
          <a:xfrm>
            <a:off x="7347707" y="3469260"/>
            <a:ext cx="4483737" cy="2452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09575" indent="-2174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6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57213" indent="-1651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84225" indent="-2095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31863" indent="-1571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marR="0" lvl="0" indent="-18256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Utrymningsvägar</a:t>
            </a:r>
          </a:p>
          <a:p>
            <a:pPr marL="182563" marR="0" lvl="0" indent="-18256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Återsamlingsplats</a:t>
            </a:r>
          </a:p>
          <a:p>
            <a:pPr marL="182563" marR="0" lvl="0" indent="-18256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Släckutrustning</a:t>
            </a:r>
          </a:p>
          <a:p>
            <a:pPr marL="182563" marR="0" lvl="0" indent="-18256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Första hjälpen utrustning och hjärtstartare</a:t>
            </a:r>
          </a:p>
          <a:p>
            <a:pPr marL="182563" marR="0" lvl="0" indent="-18256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Övriga hälso- och säkerhetsaspekter</a:t>
            </a:r>
            <a:endParaRPr kumimoji="0" lang="sv-SE" sz="2800" b="1" i="0" u="none" strike="noStrike" kern="1200" cap="none" spc="0" normalizeH="0" baseline="30000" noProof="0">
              <a:ln>
                <a:noFill/>
              </a:ln>
              <a:solidFill>
                <a:srgbClr val="0085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CBBCE51-C65A-CEC7-AE30-1B1B2EAC0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91360" cy="6133512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03785D20-4FC4-24FC-2A16-344EFE1050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900000">
            <a:off x="5271487" y="471722"/>
            <a:ext cx="2002427" cy="2002427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7721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29D68-9FB5-F468-D743-EEF84C60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22508FAB-FF8D-BF3D-178C-86A19682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543878"/>
            <a:ext cx="7940702" cy="4962939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C92068C8-1E0D-E0B7-1659-03BC02A7E0EA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Leveransaviseringen skickad – uppdatera sidan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F814DB00-C671-15B6-2017-66EC6DF00209}"/>
              </a:ext>
            </a:extLst>
          </p:cNvPr>
          <p:cNvSpPr/>
          <p:nvPr/>
        </p:nvSpPr>
        <p:spPr>
          <a:xfrm>
            <a:off x="7758686" y="1716157"/>
            <a:ext cx="914400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98DA4423-0561-979C-F660-03B4EF56DB8F}"/>
              </a:ext>
            </a:extLst>
          </p:cNvPr>
          <p:cNvCxnSpPr>
            <a:cxnSpLocks/>
          </p:cNvCxnSpPr>
          <p:nvPr/>
        </p:nvCxnSpPr>
        <p:spPr>
          <a:xfrm flipH="1">
            <a:off x="5939103" y="4876800"/>
            <a:ext cx="1555002" cy="1027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03473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5F122-4806-9664-5772-B9A93C29E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B052DCF4-F919-3DB6-5BEF-06D6B739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543878"/>
            <a:ext cx="7878417" cy="4924011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1BD55E20-F7F8-9304-650F-E66D6A5B5103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Status leveransaviseringen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F158969F-82D2-571E-41C8-26C2DA2B3C2B}"/>
              </a:ext>
            </a:extLst>
          </p:cNvPr>
          <p:cNvSpPr/>
          <p:nvPr/>
        </p:nvSpPr>
        <p:spPr>
          <a:xfrm>
            <a:off x="6149010" y="3429000"/>
            <a:ext cx="1451112" cy="1974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1AD05F8F-EA2D-E851-4F46-DB385B12F01D}"/>
              </a:ext>
            </a:extLst>
          </p:cNvPr>
          <p:cNvCxnSpPr/>
          <p:nvPr/>
        </p:nvCxnSpPr>
        <p:spPr>
          <a:xfrm flipV="1">
            <a:off x="7354956" y="2041181"/>
            <a:ext cx="717746" cy="1199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825A95E3-1061-B0D0-A738-2D522BCF6CB3}"/>
              </a:ext>
            </a:extLst>
          </p:cNvPr>
          <p:cNvSpPr txBox="1"/>
          <p:nvPr/>
        </p:nvSpPr>
        <p:spPr>
          <a:xfrm>
            <a:off x="8878957" y="1186070"/>
            <a:ext cx="2895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NYA IKONER i Lasta bil-vyn: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Ikonen som ser ut som en bil är leveransinnehåll och pappersplanet är transportstatus.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>
                <a:highlight>
                  <a:srgbClr val="C0C0C0"/>
                </a:highlight>
              </a:rPr>
              <a:t>Grått</a:t>
            </a:r>
            <a:r>
              <a:rPr lang="sv-SE" sz="2000"/>
              <a:t> = skickat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>
                <a:highlight>
                  <a:srgbClr val="FFFF00"/>
                </a:highlight>
              </a:rPr>
              <a:t>Gult</a:t>
            </a:r>
            <a:r>
              <a:rPr lang="sv-SE" sz="2000"/>
              <a:t> = ankomst till Biometria bekräftad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>
                <a:highlight>
                  <a:srgbClr val="008000"/>
                </a:highlight>
              </a:rPr>
              <a:t>Grön</a:t>
            </a:r>
            <a:r>
              <a:rPr lang="sv-SE" sz="2000"/>
              <a:t> = accepterad av Biometria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>
                <a:highlight>
                  <a:srgbClr val="FF0000"/>
                </a:highlight>
              </a:rPr>
              <a:t>Rött</a:t>
            </a:r>
            <a:r>
              <a:rPr lang="sv-SE" sz="2000"/>
              <a:t> = Biometria har svarat att det finns fel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Det går att klicka på ikonerna och få fram detaljer. </a:t>
            </a:r>
          </a:p>
        </p:txBody>
      </p:sp>
    </p:spTree>
    <p:extLst>
      <p:ext uri="{BB962C8B-B14F-4D97-AF65-F5344CB8AC3E}">
        <p14:creationId xmlns:p14="http://schemas.microsoft.com/office/powerpoint/2010/main" val="326464326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C0DDE-4385-F539-15E1-11706F18D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FDCC5725-FCB2-E9F3-1B4A-0904CAB7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543878"/>
            <a:ext cx="8435009" cy="5271881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54707B9F-5236-5F7E-9660-CCCAB7FED17B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Grön status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5E6B3389-9E75-A70C-D3A8-CC65F5DD97A1}"/>
              </a:ext>
            </a:extLst>
          </p:cNvPr>
          <p:cNvSpPr/>
          <p:nvPr/>
        </p:nvSpPr>
        <p:spPr>
          <a:xfrm>
            <a:off x="6652591" y="3617843"/>
            <a:ext cx="1345095" cy="20010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F3172639-C56B-1CBE-551C-D1B5ACF92540}"/>
              </a:ext>
            </a:extLst>
          </p:cNvPr>
          <p:cNvCxnSpPr/>
          <p:nvPr/>
        </p:nvCxnSpPr>
        <p:spPr>
          <a:xfrm flipV="1">
            <a:off x="7638813" y="2040835"/>
            <a:ext cx="717746" cy="1199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6283BD63-513A-8A5A-DC5C-95F10594C91D}"/>
              </a:ext>
            </a:extLst>
          </p:cNvPr>
          <p:cNvSpPr txBox="1"/>
          <p:nvPr/>
        </p:nvSpPr>
        <p:spPr>
          <a:xfrm>
            <a:off x="9269896" y="1543878"/>
            <a:ext cx="261067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Ta för vana, åtminstone i början med VIOL 3-lass, att trycka ”Ankommer mätning” direkt efter att ha skickat leveransaviseringen.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Detta för att säkerställa att man ser en ”aktiv leverans” i Chaufförsklienten.</a:t>
            </a:r>
          </a:p>
        </p:txBody>
      </p:sp>
    </p:spTree>
    <p:extLst>
      <p:ext uri="{BB962C8B-B14F-4D97-AF65-F5344CB8AC3E}">
        <p14:creationId xmlns:p14="http://schemas.microsoft.com/office/powerpoint/2010/main" val="221484051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7669E-5510-B9CF-B1C0-1F202059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7">
            <a:extLst>
              <a:ext uri="{FF2B5EF4-FFF2-40B4-BE49-F238E27FC236}">
                <a16:creationId xmlns:a16="http://schemas.microsoft.com/office/drawing/2014/main" id="{C560F39B-BB89-A613-027E-C56703CC13A6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</a:t>
            </a:r>
            <a:r>
              <a:rPr lang="sv-SE">
                <a:latin typeface="+mn-lt"/>
                <a:ea typeface="+mn-ea"/>
                <a:cs typeface="+mn-cs"/>
              </a:rPr>
              <a:t> Logga 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127625-C9CB-9DAF-7967-6D2DCE0F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09" y="3444908"/>
            <a:ext cx="4331208" cy="27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B728153-ADF1-9AED-88DA-DF508ED1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582" y="1680028"/>
            <a:ext cx="2621585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B1AB839-01BC-70D9-9FB3-013D33F0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28" y="1983313"/>
            <a:ext cx="2729178" cy="8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FC7EC12-3F13-939B-C35F-B219CA164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84" y="1499218"/>
            <a:ext cx="2072723" cy="323697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CF9B0E6-C21D-CBBF-BE0E-73981899C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7079" y="1431800"/>
            <a:ext cx="2498265" cy="1997200"/>
          </a:xfrm>
          <a:prstGeom prst="rect">
            <a:avLst/>
          </a:prstGeom>
        </p:spPr>
      </p:pic>
      <p:pic>
        <p:nvPicPr>
          <p:cNvPr id="7" name="Bild 6" descr="Märke 1 med hel fyllning">
            <a:extLst>
              <a:ext uri="{FF2B5EF4-FFF2-40B4-BE49-F238E27FC236}">
                <a16:creationId xmlns:a16="http://schemas.microsoft.com/office/drawing/2014/main" id="{5E5364AC-1E24-B1D0-B751-E30080E7D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446" y="4195114"/>
            <a:ext cx="914400" cy="914400"/>
          </a:xfrm>
          <a:prstGeom prst="rect">
            <a:avLst/>
          </a:prstGeom>
        </p:spPr>
      </p:pic>
      <p:pic>
        <p:nvPicPr>
          <p:cNvPr id="9" name="Bild 8" descr="Bricka med hel fyllning">
            <a:extLst>
              <a:ext uri="{FF2B5EF4-FFF2-40B4-BE49-F238E27FC236}">
                <a16:creationId xmlns:a16="http://schemas.microsoft.com/office/drawing/2014/main" id="{689B3C0A-268D-1784-2C76-AAF7B5BE7A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99590" y="1526113"/>
            <a:ext cx="914400" cy="914400"/>
          </a:xfrm>
          <a:prstGeom prst="rect">
            <a:avLst/>
          </a:prstGeom>
        </p:spPr>
      </p:pic>
      <p:pic>
        <p:nvPicPr>
          <p:cNvPr id="12" name="Bild 11" descr="Märke 3 med hel fyllning">
            <a:extLst>
              <a:ext uri="{FF2B5EF4-FFF2-40B4-BE49-F238E27FC236}">
                <a16:creationId xmlns:a16="http://schemas.microsoft.com/office/drawing/2014/main" id="{E604449E-A713-C580-E820-D9F7F1FE32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61811" y="5710621"/>
            <a:ext cx="914400" cy="914400"/>
          </a:xfrm>
          <a:prstGeom prst="rect">
            <a:avLst/>
          </a:prstGeom>
        </p:spPr>
      </p:pic>
      <p:pic>
        <p:nvPicPr>
          <p:cNvPr id="14" name="Bild 13" descr="Märke 4 med hel fyllning">
            <a:extLst>
              <a:ext uri="{FF2B5EF4-FFF2-40B4-BE49-F238E27FC236}">
                <a16:creationId xmlns:a16="http://schemas.microsoft.com/office/drawing/2014/main" id="{3EC8A47C-7AE7-57CA-26BE-3F64D3070B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50244" y="1355381"/>
            <a:ext cx="914400" cy="914400"/>
          </a:xfrm>
          <a:prstGeom prst="rect">
            <a:avLst/>
          </a:prstGeom>
        </p:spPr>
      </p:pic>
      <p:pic>
        <p:nvPicPr>
          <p:cNvPr id="16" name="Bild 15" descr="Märke 5 med hel fyllning">
            <a:extLst>
              <a:ext uri="{FF2B5EF4-FFF2-40B4-BE49-F238E27FC236}">
                <a16:creationId xmlns:a16="http://schemas.microsoft.com/office/drawing/2014/main" id="{9083A773-D879-76E6-2D2E-3EDEA9FF7B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64644" y="3112423"/>
            <a:ext cx="914400" cy="914400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F86EA9BE-F95D-5952-9617-5ABB073F2D95}"/>
              </a:ext>
            </a:extLst>
          </p:cNvPr>
          <p:cNvSpPr txBox="1"/>
          <p:nvPr/>
        </p:nvSpPr>
        <p:spPr>
          <a:xfrm>
            <a:off x="732384" y="5029200"/>
            <a:ext cx="1809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Knapp i LogDrive; ANKOMMER MÄTNING</a:t>
            </a:r>
          </a:p>
        </p:txBody>
      </p:sp>
    </p:spTree>
    <p:extLst>
      <p:ext uri="{BB962C8B-B14F-4D97-AF65-F5344CB8AC3E}">
        <p14:creationId xmlns:p14="http://schemas.microsoft.com/office/powerpoint/2010/main" val="478745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87B75-9A8C-1D1E-0ECE-8FCF2AEEE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Webbsida&#10;&#10;AI-genererat innehåll kan vara felaktigt.">
            <a:extLst>
              <a:ext uri="{FF2B5EF4-FFF2-40B4-BE49-F238E27FC236}">
                <a16:creationId xmlns:a16="http://schemas.microsoft.com/office/drawing/2014/main" id="{3DA30639-8AC2-AABE-A214-E55E36AC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348315" cy="5217697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016E3BA5-08CB-48C9-D8F4-E5CBBE071DBC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Aktiv leverans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CE378A24-90C6-47A0-A989-DCF965319725}"/>
              </a:ext>
            </a:extLst>
          </p:cNvPr>
          <p:cNvCxnSpPr/>
          <p:nvPr/>
        </p:nvCxnSpPr>
        <p:spPr>
          <a:xfrm flipV="1">
            <a:off x="1265582" y="3306417"/>
            <a:ext cx="717746" cy="1199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101F7135-C63C-C82B-1A1B-FD716D7C2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84" y="1355381"/>
            <a:ext cx="8385977" cy="5241235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6C3728BF-63C5-FFBB-E447-ED2035FF3E93}"/>
              </a:ext>
            </a:extLst>
          </p:cNvPr>
          <p:cNvSpPr/>
          <p:nvPr/>
        </p:nvSpPr>
        <p:spPr>
          <a:xfrm>
            <a:off x="3896062" y="2918791"/>
            <a:ext cx="2020957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C458BE4-9CBD-6B0F-EA7B-CC5FF94604CA}"/>
              </a:ext>
            </a:extLst>
          </p:cNvPr>
          <p:cNvSpPr txBox="1"/>
          <p:nvPr/>
        </p:nvSpPr>
        <p:spPr>
          <a:xfrm>
            <a:off x="9328480" y="1355381"/>
            <a:ext cx="226612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Välj ditt ekipage i rullistan.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Saknas det i rullistan lägger du till ekipaget genom att ”Administrera mina ekipage”.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Din aktiva leverans syns på skärmen när korrekt ekipage är valt.</a:t>
            </a:r>
          </a:p>
        </p:txBody>
      </p:sp>
    </p:spTree>
    <p:extLst>
      <p:ext uri="{BB962C8B-B14F-4D97-AF65-F5344CB8AC3E}">
        <p14:creationId xmlns:p14="http://schemas.microsoft.com/office/powerpoint/2010/main" val="2318747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27038-9500-6972-2567-07A5D466C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skärm&#10;&#10;AI-genererat innehåll kan vara felaktigt.">
            <a:extLst>
              <a:ext uri="{FF2B5EF4-FFF2-40B4-BE49-F238E27FC236}">
                <a16:creationId xmlns:a16="http://schemas.microsoft.com/office/drawing/2014/main" id="{B6BFF315-8442-B48B-914A-4A117F897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2" y="1355381"/>
            <a:ext cx="8304615" cy="5190384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67F8EB0B-87FC-778A-4403-1AA277BBD259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Anmäl ankomst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F6F54F75-2ACB-4F95-FA3E-E801D4F23862}"/>
              </a:ext>
            </a:extLst>
          </p:cNvPr>
          <p:cNvSpPr/>
          <p:nvPr/>
        </p:nvSpPr>
        <p:spPr>
          <a:xfrm>
            <a:off x="901149" y="3970452"/>
            <a:ext cx="1444486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D2B156D4-A9F2-5AD2-5FE4-C7ACA5B0F75C}"/>
              </a:ext>
            </a:extLst>
          </p:cNvPr>
          <p:cNvCxnSpPr>
            <a:cxnSpLocks/>
          </p:cNvCxnSpPr>
          <p:nvPr/>
        </p:nvCxnSpPr>
        <p:spPr>
          <a:xfrm flipH="1">
            <a:off x="8475748" y="5135217"/>
            <a:ext cx="1059191" cy="616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">
            <a:extLst>
              <a:ext uri="{FF2B5EF4-FFF2-40B4-BE49-F238E27FC236}">
                <a16:creationId xmlns:a16="http://schemas.microsoft.com/office/drawing/2014/main" id="{343474E3-FE89-9FEC-E06C-4B5762BA797B}"/>
              </a:ext>
            </a:extLst>
          </p:cNvPr>
          <p:cNvSpPr txBox="1"/>
          <p:nvPr/>
        </p:nvSpPr>
        <p:spPr>
          <a:xfrm>
            <a:off x="9382539" y="1464365"/>
            <a:ext cx="241852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Avbryt om informationen är felaktig. Lägg tillbaka på avlägg i LogDrive och gör om lastning och leveransavisering.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Anmäl ankomst om allt ser korrekt ut.</a:t>
            </a:r>
          </a:p>
        </p:txBody>
      </p:sp>
    </p:spTree>
    <p:extLst>
      <p:ext uri="{BB962C8B-B14F-4D97-AF65-F5344CB8AC3E}">
        <p14:creationId xmlns:p14="http://schemas.microsoft.com/office/powerpoint/2010/main" val="3182642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2EBA4-2BDA-C8AD-E598-0E4B4B7B9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1BA83426-9D76-9D1B-0FCF-E66BDABEA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696537" cy="5435336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751EC071-E207-ADE4-594B-7C3125286AAB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Steg för steg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77A57214-B1DC-028F-34D5-4A8C5B3DB8F4}"/>
              </a:ext>
            </a:extLst>
          </p:cNvPr>
          <p:cNvSpPr/>
          <p:nvPr/>
        </p:nvSpPr>
        <p:spPr>
          <a:xfrm>
            <a:off x="5711687" y="3173895"/>
            <a:ext cx="1411358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B885B0E-FCB9-A77C-95AF-8E9EDA911A9D}"/>
              </a:ext>
            </a:extLst>
          </p:cNvPr>
          <p:cNvSpPr txBox="1"/>
          <p:nvPr/>
        </p:nvSpPr>
        <p:spPr>
          <a:xfrm>
            <a:off x="9541567" y="1355381"/>
            <a:ext cx="24150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b="1">
                <a:solidFill>
                  <a:srgbClr val="92D050"/>
                </a:solidFill>
              </a:rPr>
              <a:t>Grön</a:t>
            </a:r>
            <a:r>
              <a:rPr lang="sv-SE" sz="2000"/>
              <a:t> = Klart. Man behöver inte göra något.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b="1">
                <a:solidFill>
                  <a:srgbClr val="EB9329"/>
                </a:solidFill>
              </a:rPr>
              <a:t>Orange</a:t>
            </a:r>
            <a:r>
              <a:rPr lang="sv-SE" sz="2000"/>
              <a:t> = Något att utföra.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b="1">
                <a:solidFill>
                  <a:schemeClr val="bg1">
                    <a:lumMod val="50000"/>
                  </a:schemeClr>
                </a:solidFill>
              </a:rPr>
              <a:t>Grå</a:t>
            </a:r>
            <a:r>
              <a:rPr lang="sv-SE" sz="2000"/>
              <a:t> = Det finns aktiviteter/arbets-moment som ska göras klart innan detta moment blir tillgängligt.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b="1">
                <a:solidFill>
                  <a:schemeClr val="accent1">
                    <a:lumMod val="50000"/>
                  </a:schemeClr>
                </a:solidFill>
              </a:rPr>
              <a:t>Blå</a:t>
            </a:r>
            <a:r>
              <a:rPr lang="sv-SE" sz="2000"/>
              <a:t> =  Moment som finns tillgängligt och är valfritt att utföra.</a:t>
            </a:r>
          </a:p>
        </p:txBody>
      </p:sp>
    </p:spTree>
    <p:extLst>
      <p:ext uri="{BB962C8B-B14F-4D97-AF65-F5344CB8AC3E}">
        <p14:creationId xmlns:p14="http://schemas.microsoft.com/office/powerpoint/2010/main" val="124163295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73140-CF01-06B8-7CB6-4E7904D8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skärm, programvara&#10;&#10;AI-genererat innehåll kan vara felaktigt.">
            <a:extLst>
              <a:ext uri="{FF2B5EF4-FFF2-40B4-BE49-F238E27FC236}">
                <a16:creationId xmlns:a16="http://schemas.microsoft.com/office/drawing/2014/main" id="{4F844854-4C0D-ACAA-A80F-ACC7C5A37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2" y="1543878"/>
            <a:ext cx="8325477" cy="5203423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34AB2B01-8BBF-053F-EF36-609EEA6DEAFA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Vägning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9A884ABC-C586-60D2-ACA6-E61F0222929C}"/>
              </a:ext>
            </a:extLst>
          </p:cNvPr>
          <p:cNvSpPr/>
          <p:nvPr/>
        </p:nvSpPr>
        <p:spPr>
          <a:xfrm>
            <a:off x="934278" y="5059017"/>
            <a:ext cx="2232991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22E48FC7-3650-4944-1520-B1C3E124B648}"/>
              </a:ext>
            </a:extLst>
          </p:cNvPr>
          <p:cNvCxnSpPr>
            <a:cxnSpLocks/>
          </p:cNvCxnSpPr>
          <p:nvPr/>
        </p:nvCxnSpPr>
        <p:spPr>
          <a:xfrm flipV="1">
            <a:off x="3008243" y="5473147"/>
            <a:ext cx="823764" cy="9607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0DC79240-4101-36BC-52A5-F679C01FE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4297">
            <a:off x="5615021" y="2962191"/>
            <a:ext cx="3009633" cy="1290624"/>
          </a:xfrm>
          <a:prstGeom prst="rect">
            <a:avLst/>
          </a:prstGeom>
          <a:ln w="76200"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C39B975-6826-055F-6703-B591DDFE5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6934">
            <a:off x="5507246" y="1516655"/>
            <a:ext cx="2971878" cy="1277245"/>
          </a:xfrm>
          <a:prstGeom prst="rect">
            <a:avLst/>
          </a:prstGeom>
          <a:ln w="76200">
            <a:noFill/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84872A2-F4E1-88E2-8C63-126B913CC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336" y="2190876"/>
            <a:ext cx="2801189" cy="1201474"/>
          </a:xfrm>
          <a:prstGeom prst="rect">
            <a:avLst/>
          </a:prstGeom>
          <a:ln w="76200">
            <a:noFill/>
          </a:ln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0B59995-1BD4-163D-2267-9D2CCFBF0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9012">
            <a:off x="8136786" y="3602532"/>
            <a:ext cx="2868118" cy="123167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EAA3639-69DD-0B1F-F3F9-89C1DC6D0C27}"/>
              </a:ext>
            </a:extLst>
          </p:cNvPr>
          <p:cNvSpPr txBox="1"/>
          <p:nvPr/>
        </p:nvSpPr>
        <p:spPr>
          <a:xfrm>
            <a:off x="9343930" y="5074695"/>
            <a:ext cx="227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Välj korrekt våg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Läs in vikt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Spara</a:t>
            </a:r>
          </a:p>
        </p:txBody>
      </p:sp>
    </p:spTree>
    <p:extLst>
      <p:ext uri="{BB962C8B-B14F-4D97-AF65-F5344CB8AC3E}">
        <p14:creationId xmlns:p14="http://schemas.microsoft.com/office/powerpoint/2010/main" val="152315869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DBCDF-5400-34A5-042C-D99A3F5FE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Teckensnitt&#10;&#10;AI-genererat innehåll kan vara felaktigt.">
            <a:extLst>
              <a:ext uri="{FF2B5EF4-FFF2-40B4-BE49-F238E27FC236}">
                <a16:creationId xmlns:a16="http://schemas.microsoft.com/office/drawing/2014/main" id="{9360C735-0970-BDD7-649F-1A229CEEC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2" y="1278835"/>
            <a:ext cx="8167202" cy="5240040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8101E0C7-C44C-02AE-66F0-2E2D39C881DF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Mottagningskontroll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EAEFD226-345A-CE9C-1BD5-92D656A9D155}"/>
              </a:ext>
            </a:extLst>
          </p:cNvPr>
          <p:cNvSpPr/>
          <p:nvPr/>
        </p:nvSpPr>
        <p:spPr>
          <a:xfrm>
            <a:off x="655983" y="3289916"/>
            <a:ext cx="3173896" cy="785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B700446-69C8-CDDB-654F-1770AB693CDE}"/>
              </a:ext>
            </a:extLst>
          </p:cNvPr>
          <p:cNvSpPr txBox="1"/>
          <p:nvPr/>
        </p:nvSpPr>
        <p:spPr>
          <a:xfrm>
            <a:off x="9097223" y="2035874"/>
            <a:ext cx="272332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Virkesmärkning är inte av betydelse för Södra inledningsvis. I kommande instruktion förtydligas vad som ska anges (obligatoriskt fält).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Kan utföras av mätare eller chaufför; beroende på mätningsflödets uppsättning. </a:t>
            </a:r>
          </a:p>
        </p:txBody>
      </p:sp>
    </p:spTree>
    <p:extLst>
      <p:ext uri="{BB962C8B-B14F-4D97-AF65-F5344CB8AC3E}">
        <p14:creationId xmlns:p14="http://schemas.microsoft.com/office/powerpoint/2010/main" val="389172103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2519B-5563-1455-4148-3D1B690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3873BF49-C216-2455-B99A-65AC3D52A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602756" cy="5376723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CA02F9CE-739D-DA5D-B1DA-B53BEFD6DEA2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Steg för steg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CD391806-114A-00AA-F057-243C8C4ABE76}"/>
              </a:ext>
            </a:extLst>
          </p:cNvPr>
          <p:cNvSpPr/>
          <p:nvPr/>
        </p:nvSpPr>
        <p:spPr>
          <a:xfrm>
            <a:off x="5481903" y="2842592"/>
            <a:ext cx="1793540" cy="1199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2C827EFE-FB73-AD76-7E9B-5D339DF0C6F5}"/>
              </a:ext>
            </a:extLst>
          </p:cNvPr>
          <p:cNvCxnSpPr/>
          <p:nvPr/>
        </p:nvCxnSpPr>
        <p:spPr>
          <a:xfrm flipV="1">
            <a:off x="5033762" y="4419254"/>
            <a:ext cx="717746" cy="1199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1332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8AEE3BEE-55B1-2A75-87B5-ACEA1C831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33381" y="564235"/>
            <a:ext cx="826782" cy="27237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79292-B07E-B140-95F0-5C4397303CAC}" type="datetime1">
              <a:rPr kumimoji="0" lang="sv-SE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2025-04-16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ubrik 12">
            <a:extLst>
              <a:ext uri="{FF2B5EF4-FFF2-40B4-BE49-F238E27FC236}">
                <a16:creationId xmlns:a16="http://schemas.microsoft.com/office/drawing/2014/main" id="{343F0984-D565-6CF9-62FE-18DFDFD5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19700"/>
            <a:ext cx="9463559" cy="1978853"/>
          </a:xfrm>
        </p:spPr>
        <p:txBody>
          <a:bodyPr/>
          <a:lstStyle/>
          <a:p>
            <a:r>
              <a:rPr lang="sv-SE" sz="4000"/>
              <a:t>Omläggning</a:t>
            </a:r>
            <a:br>
              <a:rPr lang="sv-SE" sz="4000"/>
            </a:br>
            <a:r>
              <a:rPr lang="sv-SE" sz="4000"/>
              <a:t>- </a:t>
            </a:r>
            <a:r>
              <a:rPr lang="sv-SE" sz="3200"/>
              <a:t>Södras övergång från VIOL 2 &gt; VIOL 3</a:t>
            </a:r>
            <a:endParaRPr lang="sv-SE" sz="400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33133100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FAD65-2F32-493E-BA9A-514E82BD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programvara&#10;&#10;AI-genererat innehåll kan vara felaktigt.">
            <a:extLst>
              <a:ext uri="{FF2B5EF4-FFF2-40B4-BE49-F238E27FC236}">
                <a16:creationId xmlns:a16="http://schemas.microsoft.com/office/drawing/2014/main" id="{79A56FEC-84BA-9CF7-DF39-304E6081B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10296712" cy="4796532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7D9261BF-FD32-4012-E3F4-57B3731B7972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Bruttokvantitet 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1CA092A-C39A-EA1B-33A4-B6FA3C363247}"/>
              </a:ext>
            </a:extLst>
          </p:cNvPr>
          <p:cNvSpPr txBox="1"/>
          <p:nvPr/>
        </p:nvSpPr>
        <p:spPr>
          <a:xfrm>
            <a:off x="6612834" y="5519530"/>
            <a:ext cx="49761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Kan utföras av mätare eller chaufför; beroende på mätningsflödets uppsättning.</a:t>
            </a:r>
          </a:p>
        </p:txBody>
      </p:sp>
    </p:spTree>
    <p:extLst>
      <p:ext uri="{BB962C8B-B14F-4D97-AF65-F5344CB8AC3E}">
        <p14:creationId xmlns:p14="http://schemas.microsoft.com/office/powerpoint/2010/main" val="313581717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88345-9031-E1E9-9002-D64424AC1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A1AB7C7C-536D-8F6F-8760-104713EA1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443731" cy="5277332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2FA7AD51-C348-1101-15D8-A30FE4366575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Steg för steg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ABB5E00F-5EAD-1546-7F91-931DB2782006}"/>
              </a:ext>
            </a:extLst>
          </p:cNvPr>
          <p:cNvSpPr/>
          <p:nvPr/>
        </p:nvSpPr>
        <p:spPr>
          <a:xfrm>
            <a:off x="5386025" y="2690193"/>
            <a:ext cx="1802297" cy="1855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1896C1D2-9CFC-3739-D194-76638B1B22EE}"/>
              </a:ext>
            </a:extLst>
          </p:cNvPr>
          <p:cNvCxnSpPr>
            <a:cxnSpLocks/>
          </p:cNvCxnSpPr>
          <p:nvPr/>
        </p:nvCxnSpPr>
        <p:spPr>
          <a:xfrm flipV="1">
            <a:off x="4850296" y="4893302"/>
            <a:ext cx="767642" cy="7682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84324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E8C7B-1203-0F02-276B-27303A82A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skärm, programvara&#10;&#10;AI-genererat innehåll kan vara felaktigt.">
            <a:extLst>
              <a:ext uri="{FF2B5EF4-FFF2-40B4-BE49-F238E27FC236}">
                <a16:creationId xmlns:a16="http://schemas.microsoft.com/office/drawing/2014/main" id="{2E174271-6F12-F915-87EC-41D89AA20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2" y="1355381"/>
            <a:ext cx="8560904" cy="5350565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E4DB1C6E-DD3C-9C99-BAC4-37A05DF40B17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Viktfördelning </a:t>
            </a:r>
            <a:r>
              <a:rPr lang="sv-SE">
                <a:latin typeface="+mn-lt"/>
              </a:rPr>
              <a:t>%,</a:t>
            </a:r>
            <a:r>
              <a:rPr lang="sv-SE">
                <a:latin typeface="+mn-lt"/>
                <a:ea typeface="+mn-ea"/>
                <a:cs typeface="+mn-cs"/>
              </a:rPr>
              <a:t> ton eller andel </a:t>
            </a:r>
          </a:p>
        </p:txBody>
      </p:sp>
      <p:pic>
        <p:nvPicPr>
          <p:cNvPr id="2" name="Bildobjekt 1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378CF446-76BC-9231-A490-A54601A42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534" y="2396347"/>
            <a:ext cx="7504091" cy="156236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cxnSp>
        <p:nvCxnSpPr>
          <p:cNvPr id="4" name="Rak pilkoppling 3">
            <a:extLst>
              <a:ext uri="{FF2B5EF4-FFF2-40B4-BE49-F238E27FC236}">
                <a16:creationId xmlns:a16="http://schemas.microsoft.com/office/drawing/2014/main" id="{7ECA127C-0486-0E1A-46B4-FF26F5C70744}"/>
              </a:ext>
            </a:extLst>
          </p:cNvPr>
          <p:cNvCxnSpPr/>
          <p:nvPr/>
        </p:nvCxnSpPr>
        <p:spPr>
          <a:xfrm flipH="1">
            <a:off x="1730937" y="3553781"/>
            <a:ext cx="2919213" cy="78346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12834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95EB-F536-E704-F2E2-8135D14FE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4C495D9C-6947-842B-F837-4591871D3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543878"/>
            <a:ext cx="8388626" cy="5242891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28BC3EAA-C8F7-2E40-83C9-855B4EF445D0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Steg för steg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CCE4E96D-609D-9603-EFED-6BE7EA775EE9}"/>
              </a:ext>
            </a:extLst>
          </p:cNvPr>
          <p:cNvSpPr/>
          <p:nvPr/>
        </p:nvSpPr>
        <p:spPr>
          <a:xfrm>
            <a:off x="5433391" y="4346713"/>
            <a:ext cx="1676399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A7682C19-F996-0B18-2E91-631D11041187}"/>
              </a:ext>
            </a:extLst>
          </p:cNvPr>
          <p:cNvCxnSpPr>
            <a:cxnSpLocks/>
          </p:cNvCxnSpPr>
          <p:nvPr/>
        </p:nvCxnSpPr>
        <p:spPr>
          <a:xfrm flipV="1">
            <a:off x="4631635" y="5222184"/>
            <a:ext cx="1012808" cy="986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40390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4CD2A-E815-7A80-95B6-36AC2CEF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Teckensnitt&#10;&#10;AI-genererat innehåll kan vara felaktigt.">
            <a:extLst>
              <a:ext uri="{FF2B5EF4-FFF2-40B4-BE49-F238E27FC236}">
                <a16:creationId xmlns:a16="http://schemas.microsoft.com/office/drawing/2014/main" id="{D9B2E7A0-F67B-146E-6450-55E9DA505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9640957" cy="5334755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D2AAE73C-C482-75A9-504F-9BBD02556670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Travmätning 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F39816A-269C-E116-71B9-FD96899690F7}"/>
              </a:ext>
            </a:extLst>
          </p:cNvPr>
          <p:cNvSpPr txBox="1"/>
          <p:nvPr/>
        </p:nvSpPr>
        <p:spPr>
          <a:xfrm>
            <a:off x="6586329" y="5002695"/>
            <a:ext cx="49761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Kan utföras av mätare eller chaufför; beroende på mätningsflödets uppsättning.</a:t>
            </a:r>
          </a:p>
        </p:txBody>
      </p:sp>
    </p:spTree>
    <p:extLst>
      <p:ext uri="{BB962C8B-B14F-4D97-AF65-F5344CB8AC3E}">
        <p14:creationId xmlns:p14="http://schemas.microsoft.com/office/powerpoint/2010/main" val="3362621561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1062B-CA28-7E6D-6A03-B5299DEB2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A398276F-5315-59E5-5DE2-7BB081B86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2" y="1355381"/>
            <a:ext cx="8598009" cy="5373756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BA6E7CAC-1A73-9BC8-8D93-584FA4033C8E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</a:t>
            </a:r>
            <a:r>
              <a:rPr lang="sv-SE">
                <a:latin typeface="+mn-lt"/>
              </a:rPr>
              <a:t>Avlämningskvitto/plakat vid stockmätning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FE8BFCBD-FE4D-5F35-9317-5F5152F48F7E}"/>
              </a:ext>
            </a:extLst>
          </p:cNvPr>
          <p:cNvSpPr/>
          <p:nvPr/>
        </p:nvSpPr>
        <p:spPr>
          <a:xfrm>
            <a:off x="5473893" y="5314122"/>
            <a:ext cx="3140020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C770759-82D7-D0DF-9249-03EEF0433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00" y="1634679"/>
            <a:ext cx="11940199" cy="353979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2DFD5669-7905-10B3-54E9-D86387ED06AE}"/>
              </a:ext>
            </a:extLst>
          </p:cNvPr>
          <p:cNvCxnSpPr>
            <a:cxnSpLocks/>
          </p:cNvCxnSpPr>
          <p:nvPr/>
        </p:nvCxnSpPr>
        <p:spPr>
          <a:xfrm flipV="1">
            <a:off x="3710609" y="6103629"/>
            <a:ext cx="2113721" cy="1722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66391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79A10-CCBA-0EBE-7746-BDA596685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31A30E02-C544-1F51-B57D-D060A5B68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209722" cy="5131076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9AD5129A-EE02-D0CB-5C71-6295FEFD74D1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Steg för steg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8E5AEED0-FEFA-4F3C-67EB-21E5EC1F7FEF}"/>
              </a:ext>
            </a:extLst>
          </p:cNvPr>
          <p:cNvCxnSpPr/>
          <p:nvPr/>
        </p:nvCxnSpPr>
        <p:spPr>
          <a:xfrm flipV="1">
            <a:off x="4830620" y="4386469"/>
            <a:ext cx="717746" cy="1199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29342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DA3B-2C02-CF80-7D88-4DC4DE6BC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skärm&#10;&#10;AI-genererat innehåll kan vara felaktigt.">
            <a:extLst>
              <a:ext uri="{FF2B5EF4-FFF2-40B4-BE49-F238E27FC236}">
                <a16:creationId xmlns:a16="http://schemas.microsoft.com/office/drawing/2014/main" id="{FF85CF09-6C7D-B79D-9CE3-E734B075A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15624"/>
            <a:ext cx="8636903" cy="5398065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C39AFAE5-321E-93F8-D649-22CBD6427C34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Vägning 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52851A11-6641-3B41-09B7-9E75835D0979}"/>
              </a:ext>
            </a:extLst>
          </p:cNvPr>
          <p:cNvSpPr/>
          <p:nvPr/>
        </p:nvSpPr>
        <p:spPr>
          <a:xfrm>
            <a:off x="854765" y="3034748"/>
            <a:ext cx="4214191" cy="1782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64A4B746-66B5-33CA-9E95-9E67CB41BC9E}"/>
              </a:ext>
            </a:extLst>
          </p:cNvPr>
          <p:cNvCxnSpPr>
            <a:cxnSpLocks/>
          </p:cNvCxnSpPr>
          <p:nvPr/>
        </p:nvCxnSpPr>
        <p:spPr>
          <a:xfrm>
            <a:off x="6405300" y="5542376"/>
            <a:ext cx="1353848" cy="4343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">
            <a:extLst>
              <a:ext uri="{FF2B5EF4-FFF2-40B4-BE49-F238E27FC236}">
                <a16:creationId xmlns:a16="http://schemas.microsoft.com/office/drawing/2014/main" id="{58E82C00-CEB0-45B4-16AE-D63FD5059999}"/>
              </a:ext>
            </a:extLst>
          </p:cNvPr>
          <p:cNvSpPr txBox="1"/>
          <p:nvPr/>
        </p:nvSpPr>
        <p:spPr>
          <a:xfrm>
            <a:off x="9640957" y="3101008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Välj rätt våg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Läs in vikt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Slutför</a:t>
            </a:r>
          </a:p>
        </p:txBody>
      </p:sp>
    </p:spTree>
    <p:extLst>
      <p:ext uri="{BB962C8B-B14F-4D97-AF65-F5344CB8AC3E}">
        <p14:creationId xmlns:p14="http://schemas.microsoft.com/office/powerpoint/2010/main" val="234240965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CF8B5-3FD9-E75C-75AF-11E497CE6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skärm&#10;&#10;AI-genererat innehåll kan vara felaktigt.">
            <a:extLst>
              <a:ext uri="{FF2B5EF4-FFF2-40B4-BE49-F238E27FC236}">
                <a16:creationId xmlns:a16="http://schemas.microsoft.com/office/drawing/2014/main" id="{3B088927-4432-3A5D-FFA7-14E28448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2" y="1355381"/>
            <a:ext cx="8693426" cy="5433391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43AEA3A7-5836-9884-404C-CAAB9FA34E3A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Slutför varje moment  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7407AAF8-CFBD-FB2B-2A43-7815F1F2242B}"/>
              </a:ext>
            </a:extLst>
          </p:cNvPr>
          <p:cNvCxnSpPr>
            <a:cxnSpLocks/>
          </p:cNvCxnSpPr>
          <p:nvPr/>
        </p:nvCxnSpPr>
        <p:spPr>
          <a:xfrm flipH="1">
            <a:off x="7706139" y="2875722"/>
            <a:ext cx="1840907" cy="2459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1001EDC2-86C8-4B37-740C-6E0663C8699A}"/>
              </a:ext>
            </a:extLst>
          </p:cNvPr>
          <p:cNvSpPr txBox="1"/>
          <p:nvPr/>
        </p:nvSpPr>
        <p:spPr>
          <a:xfrm>
            <a:off x="9547046" y="2319131"/>
            <a:ext cx="24118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När ett moment väl är slutfört går det inte att backa och ändra i Chaufförsklienten.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Dialog med mätare eller transportledare - om något blivit fel.</a:t>
            </a:r>
          </a:p>
        </p:txBody>
      </p:sp>
    </p:spTree>
    <p:extLst>
      <p:ext uri="{BB962C8B-B14F-4D97-AF65-F5344CB8AC3E}">
        <p14:creationId xmlns:p14="http://schemas.microsoft.com/office/powerpoint/2010/main" val="46344123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72143-0797-DAD8-99B0-D3AEE634F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8978D7EB-69B8-DAAD-1EAF-B7F1AD7B6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2" y="1355381"/>
            <a:ext cx="8598009" cy="5373756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237BF52C-EB26-3515-B348-FE46F943288C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Steg för steg 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4E1F40B6-04E1-2E6E-4C9F-ECB06A5E72E3}"/>
              </a:ext>
            </a:extLst>
          </p:cNvPr>
          <p:cNvSpPr/>
          <p:nvPr/>
        </p:nvSpPr>
        <p:spPr>
          <a:xfrm>
            <a:off x="5473893" y="5314122"/>
            <a:ext cx="3140020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DFBCE809-97AF-64B7-E3AB-F397BEBB4579}"/>
              </a:ext>
            </a:extLst>
          </p:cNvPr>
          <p:cNvCxnSpPr>
            <a:cxnSpLocks/>
          </p:cNvCxnSpPr>
          <p:nvPr/>
        </p:nvCxnSpPr>
        <p:spPr>
          <a:xfrm>
            <a:off x="4733133" y="5758069"/>
            <a:ext cx="1044815" cy="3313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 descr="En bild som visar text, skärmbild, programvara, skärm&#10;&#10;AI-genererat innehåll kan vara felaktigt.">
            <a:extLst>
              <a:ext uri="{FF2B5EF4-FFF2-40B4-BE49-F238E27FC236}">
                <a16:creationId xmlns:a16="http://schemas.microsoft.com/office/drawing/2014/main" id="{86FD2718-FB53-83E9-8E07-61AEBF41C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0325">
            <a:off x="6598320" y="1478664"/>
            <a:ext cx="5228015" cy="32675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9221509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73C8F-1F15-0804-BC65-3D2A24122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DD2EA3B7-04AA-A4E6-568F-7A19B976D924}"/>
              </a:ext>
            </a:extLst>
          </p:cNvPr>
          <p:cNvCxnSpPr>
            <a:cxnSpLocks/>
          </p:cNvCxnSpPr>
          <p:nvPr/>
        </p:nvCxnSpPr>
        <p:spPr>
          <a:xfrm>
            <a:off x="544631" y="2711450"/>
            <a:ext cx="0" cy="52409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Ellips 36">
            <a:extLst>
              <a:ext uri="{FF2B5EF4-FFF2-40B4-BE49-F238E27FC236}">
                <a16:creationId xmlns:a16="http://schemas.microsoft.com/office/drawing/2014/main" id="{E34E282E-CE67-69C8-3158-46357AC40CA2}"/>
              </a:ext>
            </a:extLst>
          </p:cNvPr>
          <p:cNvSpPr/>
          <p:nvPr/>
        </p:nvSpPr>
        <p:spPr>
          <a:xfrm>
            <a:off x="210408" y="3066292"/>
            <a:ext cx="659542" cy="67475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1100">
              <a:solidFill>
                <a:sysClr val="windowText" lastClr="000000"/>
              </a:solidFill>
            </a:endParaRPr>
          </a:p>
        </p:txBody>
      </p:sp>
      <p:cxnSp>
        <p:nvCxnSpPr>
          <p:cNvPr id="3" name="Rak pilkoppling 2">
            <a:extLst>
              <a:ext uri="{FF2B5EF4-FFF2-40B4-BE49-F238E27FC236}">
                <a16:creationId xmlns:a16="http://schemas.microsoft.com/office/drawing/2014/main" id="{2B62E689-308E-87C6-1B1B-E7D7DF0E85C0}"/>
              </a:ext>
            </a:extLst>
          </p:cNvPr>
          <p:cNvCxnSpPr/>
          <p:nvPr/>
        </p:nvCxnSpPr>
        <p:spPr>
          <a:xfrm>
            <a:off x="237066" y="2930085"/>
            <a:ext cx="111489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7ECBA0AC-C324-1CF4-13F9-A6D07CA54C6F}"/>
              </a:ext>
            </a:extLst>
          </p:cNvPr>
          <p:cNvSpPr txBox="1"/>
          <p:nvPr/>
        </p:nvSpPr>
        <p:spPr>
          <a:xfrm>
            <a:off x="252256" y="2166057"/>
            <a:ext cx="6713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200"/>
              <a:t>Maj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490D349-3E43-FDC4-35C7-F5C37EF0C438}"/>
              </a:ext>
            </a:extLst>
          </p:cNvPr>
          <p:cNvSpPr txBox="1"/>
          <p:nvPr/>
        </p:nvSpPr>
        <p:spPr>
          <a:xfrm>
            <a:off x="1578797" y="2145397"/>
            <a:ext cx="6713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200"/>
              <a:t>Juni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93612C9-CC51-6D40-F322-01E8BD0B1B43}"/>
              </a:ext>
            </a:extLst>
          </p:cNvPr>
          <p:cNvSpPr txBox="1"/>
          <p:nvPr/>
        </p:nvSpPr>
        <p:spPr>
          <a:xfrm>
            <a:off x="3126855" y="2188139"/>
            <a:ext cx="6713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200"/>
              <a:t>Juli</a:t>
            </a:r>
          </a:p>
        </p:txBody>
      </p:sp>
      <p:sp>
        <p:nvSpPr>
          <p:cNvPr id="16" name="Rubrik 15">
            <a:extLst>
              <a:ext uri="{FF2B5EF4-FFF2-40B4-BE49-F238E27FC236}">
                <a16:creationId xmlns:a16="http://schemas.microsoft.com/office/drawing/2014/main" id="{4FB4FBAA-0202-80D6-161B-875147E9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Tidplan – Viktiga datum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594A43B-B472-C9FF-E3FB-49EBE492CC12}"/>
              </a:ext>
            </a:extLst>
          </p:cNvPr>
          <p:cNvSpPr txBox="1"/>
          <p:nvPr/>
        </p:nvSpPr>
        <p:spPr>
          <a:xfrm>
            <a:off x="4697120" y="2145397"/>
            <a:ext cx="113842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200"/>
              <a:t>Augusti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54607308-C5AD-6E46-57BD-8A4B82DC41B8}"/>
              </a:ext>
            </a:extLst>
          </p:cNvPr>
          <p:cNvSpPr txBox="1"/>
          <p:nvPr/>
        </p:nvSpPr>
        <p:spPr>
          <a:xfrm>
            <a:off x="9446685" y="2190507"/>
            <a:ext cx="144683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200"/>
              <a:t>November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965917F-AA77-A338-C631-D6C1DC72159C}"/>
              </a:ext>
            </a:extLst>
          </p:cNvPr>
          <p:cNvSpPr txBox="1"/>
          <p:nvPr/>
        </p:nvSpPr>
        <p:spPr>
          <a:xfrm>
            <a:off x="6421092" y="2157909"/>
            <a:ext cx="113842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200"/>
              <a:t>September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4E80DC2E-0277-1D2C-661F-3258436DF7FB}"/>
              </a:ext>
            </a:extLst>
          </p:cNvPr>
          <p:cNvSpPr txBox="1"/>
          <p:nvPr/>
        </p:nvSpPr>
        <p:spPr>
          <a:xfrm>
            <a:off x="8129060" y="2156515"/>
            <a:ext cx="113842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200"/>
              <a:t>Oktober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0873083F-4074-FA41-12F1-6105E220C5C7}"/>
              </a:ext>
            </a:extLst>
          </p:cNvPr>
          <p:cNvSpPr txBox="1"/>
          <p:nvPr/>
        </p:nvSpPr>
        <p:spPr>
          <a:xfrm>
            <a:off x="92434" y="3235548"/>
            <a:ext cx="878994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>
                <a:solidFill>
                  <a:schemeClr val="bg1"/>
                </a:solidFill>
              </a:rPr>
              <a:t>2/5</a:t>
            </a:r>
            <a:br>
              <a:rPr lang="sv-SE" sz="1000">
                <a:solidFill>
                  <a:schemeClr val="bg1"/>
                </a:solidFill>
              </a:rPr>
            </a:br>
            <a:r>
              <a:rPr lang="sv-SE" sz="1200">
                <a:solidFill>
                  <a:schemeClr val="bg1"/>
                </a:solidFill>
              </a:rPr>
              <a:t>Go-live</a:t>
            </a:r>
          </a:p>
        </p:txBody>
      </p:sp>
      <p:sp>
        <p:nvSpPr>
          <p:cNvPr id="36" name="Arrow: Chevron 18">
            <a:extLst>
              <a:ext uri="{FF2B5EF4-FFF2-40B4-BE49-F238E27FC236}">
                <a16:creationId xmlns:a16="http://schemas.microsoft.com/office/drawing/2014/main" id="{57BD2FB1-5A20-DB8E-D6CE-9F92721F22A7}"/>
              </a:ext>
            </a:extLst>
          </p:cNvPr>
          <p:cNvSpPr/>
          <p:nvPr/>
        </p:nvSpPr>
        <p:spPr>
          <a:xfrm>
            <a:off x="210407" y="4751150"/>
            <a:ext cx="1699250" cy="722314"/>
          </a:xfrm>
          <a:prstGeom prst="chevron">
            <a:avLst>
              <a:gd name="adj" fmla="val 13397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 b="1">
                <a:solidFill>
                  <a:sysClr val="windowText" lastClr="000000"/>
                </a:solidFill>
              </a:rPr>
              <a:t>Alla nya </a:t>
            </a:r>
            <a:r>
              <a:rPr lang="sv-SE" sz="1000" b="1" err="1">
                <a:solidFill>
                  <a:sysClr val="windowText" lastClr="000000"/>
                </a:solidFill>
              </a:rPr>
              <a:t>fältköp</a:t>
            </a:r>
            <a:r>
              <a:rPr lang="sv-SE" sz="1000" b="1">
                <a:solidFill>
                  <a:sysClr val="windowText" lastClr="000000"/>
                </a:solidFill>
              </a:rPr>
              <a:t> mot VIOL 3</a:t>
            </a:r>
            <a:endParaRPr lang="sv-SE" sz="1000">
              <a:solidFill>
                <a:sysClr val="windowText" lastClr="000000"/>
              </a:solidFill>
            </a:endParaRPr>
          </a:p>
        </p:txBody>
      </p:sp>
      <p:sp>
        <p:nvSpPr>
          <p:cNvPr id="47" name="Rektangel: rundade hörn 46">
            <a:extLst>
              <a:ext uri="{FF2B5EF4-FFF2-40B4-BE49-F238E27FC236}">
                <a16:creationId xmlns:a16="http://schemas.microsoft.com/office/drawing/2014/main" id="{75B1EA14-471E-207E-205B-302ED611624B}"/>
              </a:ext>
            </a:extLst>
          </p:cNvPr>
          <p:cNvSpPr/>
          <p:nvPr/>
        </p:nvSpPr>
        <p:spPr>
          <a:xfrm>
            <a:off x="4399117" y="3644098"/>
            <a:ext cx="1734432" cy="7513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 b="1">
                <a:solidFill>
                  <a:sysClr val="windowText" lastClr="000000"/>
                </a:solidFill>
              </a:rPr>
              <a:t>1/8</a:t>
            </a:r>
            <a:r>
              <a:rPr lang="sv-SE" sz="1000">
                <a:solidFill>
                  <a:sysClr val="windowText" lastClr="000000"/>
                </a:solidFill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>
                <a:solidFill>
                  <a:sysClr val="windowText" lastClr="000000"/>
                </a:solidFill>
              </a:rPr>
              <a:t>Sönderdelat – C-flis</a:t>
            </a:r>
          </a:p>
        </p:txBody>
      </p:sp>
      <p:sp>
        <p:nvSpPr>
          <p:cNvPr id="48" name="Rektangel: rundade hörn 47">
            <a:extLst>
              <a:ext uri="{FF2B5EF4-FFF2-40B4-BE49-F238E27FC236}">
                <a16:creationId xmlns:a16="http://schemas.microsoft.com/office/drawing/2014/main" id="{A39D9109-13BE-6A57-7EFE-E1F9CF175045}"/>
              </a:ext>
            </a:extLst>
          </p:cNvPr>
          <p:cNvSpPr/>
          <p:nvPr/>
        </p:nvSpPr>
        <p:spPr>
          <a:xfrm>
            <a:off x="9547027" y="3644098"/>
            <a:ext cx="1246153" cy="751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 b="1">
                <a:solidFill>
                  <a:schemeClr val="tx1"/>
                </a:solidFill>
              </a:rPr>
              <a:t>1/11</a:t>
            </a:r>
            <a:r>
              <a:rPr lang="sv-SE" sz="1000">
                <a:solidFill>
                  <a:schemeClr val="tx1"/>
                </a:solidFill>
              </a:rPr>
              <a:t> </a:t>
            </a:r>
            <a:br>
              <a:rPr lang="sv-SE" sz="1000">
                <a:solidFill>
                  <a:schemeClr val="tx1"/>
                </a:solidFill>
              </a:rPr>
            </a:br>
            <a:r>
              <a:rPr lang="sv-SE" sz="1000">
                <a:solidFill>
                  <a:schemeClr val="tx1"/>
                </a:solidFill>
              </a:rPr>
              <a:t>VIOL 2 stängs</a:t>
            </a:r>
          </a:p>
        </p:txBody>
      </p:sp>
      <p:sp>
        <p:nvSpPr>
          <p:cNvPr id="49" name="Rektangel: rundade hörn 48">
            <a:extLst>
              <a:ext uri="{FF2B5EF4-FFF2-40B4-BE49-F238E27FC236}">
                <a16:creationId xmlns:a16="http://schemas.microsoft.com/office/drawing/2014/main" id="{B49DCB66-354C-FF6A-94B9-C71AF3C92C6A}"/>
              </a:ext>
            </a:extLst>
          </p:cNvPr>
          <p:cNvSpPr/>
          <p:nvPr/>
        </p:nvSpPr>
        <p:spPr>
          <a:xfrm>
            <a:off x="8263669" y="4538647"/>
            <a:ext cx="2474125" cy="6737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 b="1">
                <a:solidFill>
                  <a:schemeClr val="tx1"/>
                </a:solidFill>
              </a:rPr>
              <a:t>15/10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>
                <a:solidFill>
                  <a:schemeClr val="tx1"/>
                </a:solidFill>
              </a:rPr>
              <a:t>Sista dagen för inkörning av VIOL 2-transporter till Södras industrier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45ABAA7A-4058-8700-3845-8D68B4C59BC0}"/>
              </a:ext>
            </a:extLst>
          </p:cNvPr>
          <p:cNvCxnSpPr>
            <a:cxnSpLocks/>
            <a:stCxn id="10" idx="2"/>
            <a:endCxn id="36" idx="3"/>
          </p:cNvCxnSpPr>
          <p:nvPr/>
        </p:nvCxnSpPr>
        <p:spPr>
          <a:xfrm flipH="1">
            <a:off x="1909657" y="2403929"/>
            <a:ext cx="4806" cy="2708378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AC0ABA54-9DCD-2E82-E6D5-4CF57DBC5EEA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3473377" y="2648602"/>
            <a:ext cx="0" cy="894164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Rak koppling 62">
            <a:extLst>
              <a:ext uri="{FF2B5EF4-FFF2-40B4-BE49-F238E27FC236}">
                <a16:creationId xmlns:a16="http://schemas.microsoft.com/office/drawing/2014/main" id="{A09F179A-FD40-C22B-FE03-1E5472D42466}"/>
              </a:ext>
            </a:extLst>
          </p:cNvPr>
          <p:cNvCxnSpPr>
            <a:cxnSpLocks/>
          </p:cNvCxnSpPr>
          <p:nvPr/>
        </p:nvCxnSpPr>
        <p:spPr>
          <a:xfrm flipH="1">
            <a:off x="5230901" y="2651677"/>
            <a:ext cx="1" cy="982846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Rak koppling 51">
            <a:extLst>
              <a:ext uri="{FF2B5EF4-FFF2-40B4-BE49-F238E27FC236}">
                <a16:creationId xmlns:a16="http://schemas.microsoft.com/office/drawing/2014/main" id="{9430AA03-AF47-6AA2-F05E-76CBB7EB06DA}"/>
              </a:ext>
            </a:extLst>
          </p:cNvPr>
          <p:cNvCxnSpPr>
            <a:cxnSpLocks/>
          </p:cNvCxnSpPr>
          <p:nvPr/>
        </p:nvCxnSpPr>
        <p:spPr>
          <a:xfrm flipH="1">
            <a:off x="9469947" y="2930085"/>
            <a:ext cx="7767" cy="1605529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ak koppling 23">
            <a:extLst>
              <a:ext uri="{FF2B5EF4-FFF2-40B4-BE49-F238E27FC236}">
                <a16:creationId xmlns:a16="http://schemas.microsoft.com/office/drawing/2014/main" id="{682D272A-233E-01A9-111F-2196D09EC7E6}"/>
              </a:ext>
            </a:extLst>
          </p:cNvPr>
          <p:cNvCxnSpPr>
            <a:cxnSpLocks/>
            <a:endCxn id="48" idx="0"/>
          </p:cNvCxnSpPr>
          <p:nvPr/>
        </p:nvCxnSpPr>
        <p:spPr>
          <a:xfrm>
            <a:off x="10170104" y="2648602"/>
            <a:ext cx="0" cy="995496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rrow: Chevron 18">
            <a:extLst>
              <a:ext uri="{FF2B5EF4-FFF2-40B4-BE49-F238E27FC236}">
                <a16:creationId xmlns:a16="http://schemas.microsoft.com/office/drawing/2014/main" id="{A4261675-357D-098A-563B-7972C64F61FB}"/>
              </a:ext>
            </a:extLst>
          </p:cNvPr>
          <p:cNvSpPr/>
          <p:nvPr/>
        </p:nvSpPr>
        <p:spPr>
          <a:xfrm>
            <a:off x="216471" y="5603935"/>
            <a:ext cx="9257008" cy="475658"/>
          </a:xfrm>
          <a:prstGeom prst="chevron">
            <a:avLst>
              <a:gd name="adj" fmla="val 1339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 b="1">
                <a:solidFill>
                  <a:sysClr val="windowText" lastClr="000000"/>
                </a:solidFill>
              </a:rPr>
              <a:t>Startade VIOL 2 körs klart </a:t>
            </a:r>
            <a:endParaRPr lang="sv-SE" sz="1000">
              <a:solidFill>
                <a:sysClr val="windowText" lastClr="000000"/>
              </a:solidFill>
            </a:endParaRP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0F88C58C-8F98-2F8F-699F-ABEA8BCCAECD}"/>
              </a:ext>
            </a:extLst>
          </p:cNvPr>
          <p:cNvSpPr/>
          <p:nvPr/>
        </p:nvSpPr>
        <p:spPr>
          <a:xfrm>
            <a:off x="237066" y="3758118"/>
            <a:ext cx="1533297" cy="5261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 b="1">
                <a:solidFill>
                  <a:sysClr val="windowText" lastClr="000000"/>
                </a:solidFill>
              </a:rPr>
              <a:t>Uppstartsperiod</a:t>
            </a:r>
            <a:endParaRPr lang="sv-SE" sz="1000">
              <a:solidFill>
                <a:sysClr val="windowText" lastClr="000000"/>
              </a:solidFill>
            </a:endParaRP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AE92FCF2-F6BC-7DDA-96CF-5E8820F37E70}"/>
              </a:ext>
            </a:extLst>
          </p:cNvPr>
          <p:cNvCxnSpPr>
            <a:cxnSpLocks/>
          </p:cNvCxnSpPr>
          <p:nvPr/>
        </p:nvCxnSpPr>
        <p:spPr>
          <a:xfrm>
            <a:off x="2910268" y="2658998"/>
            <a:ext cx="0" cy="2164088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6680B9BC-D99F-0FC4-7E75-C99C9AD956B4}"/>
              </a:ext>
            </a:extLst>
          </p:cNvPr>
          <p:cNvSpPr/>
          <p:nvPr/>
        </p:nvSpPr>
        <p:spPr>
          <a:xfrm>
            <a:off x="2227352" y="4851737"/>
            <a:ext cx="1533297" cy="5261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 b="1">
                <a:solidFill>
                  <a:sysClr val="windowText" lastClr="000000"/>
                </a:solidFill>
              </a:rPr>
              <a:t>Leveransvirkes anmälan mot VIOL 3 </a:t>
            </a:r>
            <a:endParaRPr lang="sv-SE" sz="1000">
              <a:solidFill>
                <a:sysClr val="windowText" lastClr="000000"/>
              </a:solidFill>
            </a:endParaRPr>
          </a:p>
        </p:txBody>
      </p:sp>
      <p:sp>
        <p:nvSpPr>
          <p:cNvPr id="46" name="Rektangel: rundade hörn 45">
            <a:extLst>
              <a:ext uri="{FF2B5EF4-FFF2-40B4-BE49-F238E27FC236}">
                <a16:creationId xmlns:a16="http://schemas.microsoft.com/office/drawing/2014/main" id="{6EA7F0C5-3378-AEBD-8C60-90BCE0942962}"/>
              </a:ext>
            </a:extLst>
          </p:cNvPr>
          <p:cNvSpPr/>
          <p:nvPr/>
        </p:nvSpPr>
        <p:spPr>
          <a:xfrm>
            <a:off x="2760365" y="3542766"/>
            <a:ext cx="1426023" cy="76402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000" b="1">
                <a:solidFill>
                  <a:schemeClr val="tx1"/>
                </a:solidFill>
              </a:rPr>
              <a:t>1/7 </a:t>
            </a:r>
            <a:br>
              <a:rPr lang="sv-SE" sz="1000">
                <a:solidFill>
                  <a:schemeClr val="tx1"/>
                </a:solidFill>
              </a:rPr>
            </a:br>
            <a:r>
              <a:rPr lang="sv-SE" sz="1000">
                <a:solidFill>
                  <a:schemeClr val="tx1"/>
                </a:solidFill>
              </a:rPr>
              <a:t>VIOL 2 stängs för </a:t>
            </a:r>
            <a:br>
              <a:rPr lang="sv-SE" sz="1000">
                <a:solidFill>
                  <a:schemeClr val="tx1"/>
                </a:solidFill>
              </a:rPr>
            </a:br>
            <a:r>
              <a:rPr lang="sv-SE" sz="1000">
                <a:solidFill>
                  <a:schemeClr val="tx1"/>
                </a:solidFill>
              </a:rPr>
              <a:t>nya VO</a:t>
            </a:r>
          </a:p>
        </p:txBody>
      </p:sp>
    </p:spTree>
    <p:extLst>
      <p:ext uri="{BB962C8B-B14F-4D97-AF65-F5344CB8AC3E}">
        <p14:creationId xmlns:p14="http://schemas.microsoft.com/office/powerpoint/2010/main" val="402952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47" grpId="0" animBg="1"/>
      <p:bldP spid="48" grpId="0" animBg="1"/>
      <p:bldP spid="49" grpId="0" animBg="1"/>
      <p:bldP spid="2" grpId="0" animBg="1"/>
      <p:bldP spid="9" grpId="0" animBg="1"/>
      <p:bldP spid="20" grpId="0" animBg="1"/>
      <p:bldP spid="4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17106-22CF-55A8-2C99-F03F43324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skärm&#10;&#10;AI-genererat innehåll kan vara felaktigt.">
            <a:extLst>
              <a:ext uri="{FF2B5EF4-FFF2-40B4-BE49-F238E27FC236}">
                <a16:creationId xmlns:a16="http://schemas.microsoft.com/office/drawing/2014/main" id="{B2015036-1C6A-D51B-D7BB-F8B190418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670033" cy="5418771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B195901F-1F04-7574-664A-AD5F05BB3AA6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Dagens slutförda avlämningar 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CCD0E999-4116-F22F-DCE4-C1D62A2001CD}"/>
              </a:ext>
            </a:extLst>
          </p:cNvPr>
          <p:cNvSpPr/>
          <p:nvPr/>
        </p:nvSpPr>
        <p:spPr>
          <a:xfrm>
            <a:off x="3756993" y="4273827"/>
            <a:ext cx="2537790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30DFC4D7-F7A8-3A5C-E59F-B0431F962971}"/>
              </a:ext>
            </a:extLst>
          </p:cNvPr>
          <p:cNvCxnSpPr>
            <a:cxnSpLocks/>
          </p:cNvCxnSpPr>
          <p:nvPr/>
        </p:nvCxnSpPr>
        <p:spPr>
          <a:xfrm flipH="1">
            <a:off x="3856383" y="5297496"/>
            <a:ext cx="3028121" cy="4136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49836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BF19B-B2B0-28C6-04D7-64208505E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DD54D633-BE64-8927-09AC-908C616E3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468" y="529653"/>
            <a:ext cx="5870713" cy="3669196"/>
          </a:xfrm>
          <a:prstGeom prst="rect">
            <a:avLst/>
          </a:prstGeom>
        </p:spPr>
      </p:pic>
      <p:pic>
        <p:nvPicPr>
          <p:cNvPr id="3" name="Bildobjekt 2" descr="En bild som visar text, skärmbild, programvara, skärm&#10;&#10;AI-genererat innehåll kan vara felaktigt.">
            <a:extLst>
              <a:ext uri="{FF2B5EF4-FFF2-40B4-BE49-F238E27FC236}">
                <a16:creationId xmlns:a16="http://schemas.microsoft.com/office/drawing/2014/main" id="{AF648C6C-8EEB-C69E-9C8B-CEEA72C91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84" y="1444487"/>
            <a:ext cx="4791986" cy="2994991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AD3A1D6B-2112-520F-F9B1-839089E29E43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Chaufförsklienten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0275B897-FD83-A9D8-4C9F-789704D7FC57}"/>
              </a:ext>
            </a:extLst>
          </p:cNvPr>
          <p:cNvSpPr/>
          <p:nvPr/>
        </p:nvSpPr>
        <p:spPr>
          <a:xfrm>
            <a:off x="795131" y="2239618"/>
            <a:ext cx="1835426" cy="510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F75B38F-EE91-4C79-BE96-908364FC8EF8}"/>
              </a:ext>
            </a:extLst>
          </p:cNvPr>
          <p:cNvSpPr txBox="1"/>
          <p:nvPr/>
        </p:nvSpPr>
        <p:spPr>
          <a:xfrm>
            <a:off x="5879468" y="4116312"/>
            <a:ext cx="428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Vi saknar Transportuppgifter – dessa skickas från LogDrive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4893AE4-0FDB-E7A8-939D-04A538CEF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468" y="5514282"/>
            <a:ext cx="6166596" cy="1275262"/>
          </a:xfrm>
          <a:prstGeom prst="rect">
            <a:avLst/>
          </a:prstGeom>
        </p:spPr>
      </p:pic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6899AAA8-EDB5-CC6B-0C00-11470E9DC7D3}"/>
              </a:ext>
            </a:extLst>
          </p:cNvPr>
          <p:cNvCxnSpPr>
            <a:cxnSpLocks/>
          </p:cNvCxnSpPr>
          <p:nvPr/>
        </p:nvCxnSpPr>
        <p:spPr>
          <a:xfrm flipH="1">
            <a:off x="7427843" y="4830417"/>
            <a:ext cx="278296" cy="16631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491203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03867-1EC3-FD50-CF2F-A8B06D18D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AB382291-C294-7163-0A2D-CC0E17D70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017566" cy="5010979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FE88DE99-5C88-A9B9-79AA-381596E9D2A4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Tillbaka till LogDrive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26FB644D-6E01-96AC-9DD8-2279695CD272}"/>
              </a:ext>
            </a:extLst>
          </p:cNvPr>
          <p:cNvCxnSpPr>
            <a:cxnSpLocks/>
          </p:cNvCxnSpPr>
          <p:nvPr/>
        </p:nvCxnSpPr>
        <p:spPr>
          <a:xfrm>
            <a:off x="3637722" y="3114261"/>
            <a:ext cx="2301381" cy="1200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9461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ED481-1524-E262-D4FF-6D36BE458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FEA40028-A241-26F7-61CB-DA81DCFD4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256104" cy="5160065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C635B584-D751-CA34-C3A9-128DCAD58624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Fyll i transportuppgifter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26449BD5-2F10-57D3-45BC-65C0BB3CE62E}"/>
              </a:ext>
            </a:extLst>
          </p:cNvPr>
          <p:cNvCxnSpPr>
            <a:cxnSpLocks/>
          </p:cNvCxnSpPr>
          <p:nvPr/>
        </p:nvCxnSpPr>
        <p:spPr>
          <a:xfrm flipH="1">
            <a:off x="8686799" y="3500589"/>
            <a:ext cx="1292088" cy="3170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FFF890C4-B451-1FFE-8DEF-FB9227405F20}"/>
              </a:ext>
            </a:extLst>
          </p:cNvPr>
          <p:cNvSpPr txBox="1"/>
          <p:nvPr/>
        </p:nvSpPr>
        <p:spPr>
          <a:xfrm>
            <a:off x="9548191" y="2300260"/>
            <a:ext cx="2451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Fyll i transportuppgifter för respektive leverans.</a:t>
            </a:r>
          </a:p>
        </p:txBody>
      </p:sp>
    </p:spTree>
    <p:extLst>
      <p:ext uri="{BB962C8B-B14F-4D97-AF65-F5344CB8AC3E}">
        <p14:creationId xmlns:p14="http://schemas.microsoft.com/office/powerpoint/2010/main" val="2226764900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9D9EA-0373-7BAE-CFA7-FC19C1330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65B32C07-2382-7C0F-2C21-2E0B0A362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779" b="25877"/>
          <a:stretch/>
        </p:blipFill>
        <p:spPr>
          <a:xfrm>
            <a:off x="3831995" y="2120349"/>
            <a:ext cx="8194353" cy="1656522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99B263A1-39AD-F018-DAD1-6E50A7D875C5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</a:t>
            </a:r>
            <a:r>
              <a:rPr lang="sv-SE">
                <a:latin typeface="+mn-lt"/>
                <a:ea typeface="+mn-ea"/>
                <a:cs typeface="+mn-cs"/>
              </a:rPr>
              <a:t> Transportuppgifter                             </a:t>
            </a:r>
            <a:endParaRPr lang="sv-SE" sz="1200">
              <a:latin typeface="+mn-lt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20AA141-12AE-9877-B8A6-05FFC45A0970}"/>
              </a:ext>
            </a:extLst>
          </p:cNvPr>
          <p:cNvSpPr txBox="1"/>
          <p:nvPr/>
        </p:nvSpPr>
        <p:spPr>
          <a:xfrm>
            <a:off x="732383" y="1030734"/>
            <a:ext cx="3020101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Transportuppgifter skickas i ett separat meddelande till Chaufförsklienten.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i="1"/>
              <a:t>Ansvarigt transportftg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i="1"/>
              <a:t>Lossning (järnväg eller mark)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i="1"/>
              <a:t>Avlastningsplats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i="1"/>
              <a:t>Fullt lass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i="1"/>
              <a:t>Slutkörd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i="1">
                <a:highlight>
                  <a:srgbClr val="FFFF00"/>
                </a:highlight>
              </a:rPr>
              <a:t>Omlastning ”snö 9” = 1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 i="1"/>
              <a:t>Bärighetsklass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38A17E13-B4EF-26E0-78E3-103599324EC6}"/>
              </a:ext>
            </a:extLst>
          </p:cNvPr>
          <p:cNvSpPr/>
          <p:nvPr/>
        </p:nvSpPr>
        <p:spPr>
          <a:xfrm>
            <a:off x="3917932" y="3031485"/>
            <a:ext cx="713232" cy="44747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9321B9B9-6721-000C-4526-F43C12379F35}"/>
              </a:ext>
            </a:extLst>
          </p:cNvPr>
          <p:cNvSpPr/>
          <p:nvPr/>
        </p:nvSpPr>
        <p:spPr>
          <a:xfrm>
            <a:off x="4904164" y="2875457"/>
            <a:ext cx="2583313" cy="60350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6CDE97C0-7611-99EF-47CC-94C616B52F1A}"/>
              </a:ext>
            </a:extLst>
          </p:cNvPr>
          <p:cNvSpPr/>
          <p:nvPr/>
        </p:nvSpPr>
        <p:spPr>
          <a:xfrm>
            <a:off x="7625354" y="2669675"/>
            <a:ext cx="2212450" cy="94816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33A60089-116C-0E05-452B-77B7FC7B17D9}"/>
              </a:ext>
            </a:extLst>
          </p:cNvPr>
          <p:cNvSpPr/>
          <p:nvPr/>
        </p:nvSpPr>
        <p:spPr>
          <a:xfrm>
            <a:off x="9760995" y="2055611"/>
            <a:ext cx="713232" cy="60350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F730294C-D17F-7375-31C3-C2006D8180C2}"/>
              </a:ext>
            </a:extLst>
          </p:cNvPr>
          <p:cNvSpPr/>
          <p:nvPr/>
        </p:nvSpPr>
        <p:spPr>
          <a:xfrm>
            <a:off x="7643854" y="2045050"/>
            <a:ext cx="1683425" cy="60350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DBC8926-9FD0-B00F-2CBB-A1DCA2179CEC}"/>
              </a:ext>
            </a:extLst>
          </p:cNvPr>
          <p:cNvSpPr txBox="1"/>
          <p:nvPr/>
        </p:nvSpPr>
        <p:spPr>
          <a:xfrm>
            <a:off x="7984435" y="4114800"/>
            <a:ext cx="35317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I ansvarigt transportföretag skriver man manuellt in Huvudkod-</a:t>
            </a:r>
            <a:r>
              <a:rPr lang="sv-SE" sz="2000" err="1"/>
              <a:t>Internr</a:t>
            </a:r>
            <a:r>
              <a:rPr lang="sv-SE" sz="2000"/>
              <a:t> första gången, sedan finns det kvar i rullistan.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Ansvarigt transportföretag får transportavräkningen.</a:t>
            </a:r>
          </a:p>
        </p:txBody>
      </p:sp>
    </p:spTree>
    <p:extLst>
      <p:ext uri="{BB962C8B-B14F-4D97-AF65-F5344CB8AC3E}">
        <p14:creationId xmlns:p14="http://schemas.microsoft.com/office/powerpoint/2010/main" val="2245812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83F15-F23D-426C-BB59-D96E34922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Webbsida&#10;&#10;AI-genererat innehåll kan vara felaktigt.">
            <a:extLst>
              <a:ext uri="{FF2B5EF4-FFF2-40B4-BE49-F238E27FC236}">
                <a16:creationId xmlns:a16="http://schemas.microsoft.com/office/drawing/2014/main" id="{4276A764-9767-D643-7D3D-3708A6ED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265583"/>
            <a:ext cx="8556549" cy="5313558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6146D1E3-9EB4-E730-5598-3008B1DBE2C0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Lossning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C95377DC-C01F-EA6B-AA00-2E360C49D631}"/>
              </a:ext>
            </a:extLst>
          </p:cNvPr>
          <p:cNvSpPr/>
          <p:nvPr/>
        </p:nvSpPr>
        <p:spPr>
          <a:xfrm>
            <a:off x="4096257" y="3429000"/>
            <a:ext cx="3927933" cy="1593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561322229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9ADD3-39F4-7775-BF09-7B7F2018B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Datorikon&#10;&#10;AI-genererat innehåll kan vara felaktigt.">
            <a:extLst>
              <a:ext uri="{FF2B5EF4-FFF2-40B4-BE49-F238E27FC236}">
                <a16:creationId xmlns:a16="http://schemas.microsoft.com/office/drawing/2014/main" id="{1CA575F1-8BEE-24A6-B4D1-15A4DD8B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557390" cy="5348369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7B174995-7860-ADFD-0DEF-6B0726BF614C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Skicka transportuppgifter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ED564212-4719-AA8C-047F-813A5F94A933}"/>
              </a:ext>
            </a:extLst>
          </p:cNvPr>
          <p:cNvCxnSpPr/>
          <p:nvPr/>
        </p:nvCxnSpPr>
        <p:spPr>
          <a:xfrm flipV="1">
            <a:off x="7845287" y="1888434"/>
            <a:ext cx="717746" cy="1199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19239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AA9F3-8399-1047-1DAB-E91226628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7">
            <a:extLst>
              <a:ext uri="{FF2B5EF4-FFF2-40B4-BE49-F238E27FC236}">
                <a16:creationId xmlns:a16="http://schemas.microsoft.com/office/drawing/2014/main" id="{275D05B1-D95C-EF9A-025C-4BF8B7EFDA5B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Lämnar industri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" name="Bildobjekt 2" descr="En bild som visar text, skärmbild, programvara, Multimedieprogram&#10;&#10;AI-genererat innehåll kan vara felaktigt.">
            <a:extLst>
              <a:ext uri="{FF2B5EF4-FFF2-40B4-BE49-F238E27FC236}">
                <a16:creationId xmlns:a16="http://schemas.microsoft.com/office/drawing/2014/main" id="{86F8E898-E031-1D63-9E4C-21BB0DC81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541026" cy="53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4385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21E80-B3C6-9A99-6EF5-C7308E7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programvara, nummer&#10;&#10;AI-genererat innehåll kan vara felaktigt.">
            <a:extLst>
              <a:ext uri="{FF2B5EF4-FFF2-40B4-BE49-F238E27FC236}">
                <a16:creationId xmlns:a16="http://schemas.microsoft.com/office/drawing/2014/main" id="{364D8F36-6F4B-3039-5E27-2C7847369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4" y="1355381"/>
            <a:ext cx="8388626" cy="5242891"/>
          </a:xfrm>
          <a:prstGeom prst="rect">
            <a:avLst/>
          </a:prstGeom>
        </p:spPr>
      </p:pic>
      <p:sp>
        <p:nvSpPr>
          <p:cNvPr id="10" name="Rubrik 17">
            <a:extLst>
              <a:ext uri="{FF2B5EF4-FFF2-40B4-BE49-F238E27FC236}">
                <a16:creationId xmlns:a16="http://schemas.microsoft.com/office/drawing/2014/main" id="{E6FC38A4-63F7-34D4-2738-034825BC7611}"/>
              </a:ext>
            </a:extLst>
          </p:cNvPr>
          <p:cNvSpPr txBox="1">
            <a:spLocks/>
          </p:cNvSpPr>
          <p:nvPr/>
        </p:nvSpPr>
        <p:spPr>
          <a:xfrm>
            <a:off x="732384" y="706087"/>
            <a:ext cx="10413438" cy="649294"/>
          </a:xfrm>
          <a:prstGeom prst="rect">
            <a:avLst/>
          </a:prstGeom>
        </p:spPr>
        <p:txBody>
          <a:bodyPr vert="horz" wrap="square" lIns="0" tIns="0" rIns="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latin typeface="+mn-lt"/>
                <a:cs typeface="Arial" panose="020B0604020202020204" pitchFamily="34" charset="0"/>
              </a:rPr>
              <a:t>LogDrive</a:t>
            </a:r>
            <a:r>
              <a:rPr kumimoji="0" lang="sv-SE" b="1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r>
              <a:rPr kumimoji="0" lang="sv-SE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| Tillbaka till lasthistoriken – klar i LogDrive</a:t>
            </a:r>
            <a:r>
              <a:rPr lang="sv-SE"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D563EFA9-7D22-0B1F-A54C-765B72C2269A}"/>
              </a:ext>
            </a:extLst>
          </p:cNvPr>
          <p:cNvCxnSpPr>
            <a:cxnSpLocks/>
          </p:cNvCxnSpPr>
          <p:nvPr/>
        </p:nvCxnSpPr>
        <p:spPr>
          <a:xfrm flipH="1" flipV="1">
            <a:off x="2279373" y="1786108"/>
            <a:ext cx="3597966" cy="672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3253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E92D8-DEEA-880E-166D-F17E63B66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D0C4C919-9720-5236-EB83-1155AB5B4A49}"/>
              </a:ext>
            </a:extLst>
          </p:cNvPr>
          <p:cNvSpPr txBox="1">
            <a:spLocks/>
          </p:cNvSpPr>
          <p:nvPr/>
        </p:nvSpPr>
        <p:spPr>
          <a:xfrm>
            <a:off x="706902" y="298383"/>
            <a:ext cx="10764838" cy="104762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Chaufförsklienten | </a:t>
            </a:r>
            <a:r>
              <a:rPr lang="sv-SE" sz="2800" b="0">
                <a:solidFill>
                  <a:srgbClr val="008549">
                    <a:lumMod val="10000"/>
                  </a:srgbClr>
                </a:solidFill>
              </a:rPr>
              <a:t>Slutförd och transportuppgifter redovisad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854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854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0C7C82A-0FF0-D7A0-3514-D65070F4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524"/>
          <a:stretch/>
        </p:blipFill>
        <p:spPr>
          <a:xfrm>
            <a:off x="706902" y="1789044"/>
            <a:ext cx="9958939" cy="3452212"/>
          </a:xfrm>
          <a:prstGeom prst="rect">
            <a:avLst/>
          </a:prstGeom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1BC85DEC-726C-C8D4-1D8C-869186C2A782}"/>
              </a:ext>
            </a:extLst>
          </p:cNvPr>
          <p:cNvSpPr/>
          <p:nvPr/>
        </p:nvSpPr>
        <p:spPr>
          <a:xfrm>
            <a:off x="706901" y="4207565"/>
            <a:ext cx="2679029" cy="6692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cxnSp>
        <p:nvCxnSpPr>
          <p:cNvPr id="3" name="Rak pilkoppling 2">
            <a:extLst>
              <a:ext uri="{FF2B5EF4-FFF2-40B4-BE49-F238E27FC236}">
                <a16:creationId xmlns:a16="http://schemas.microsoft.com/office/drawing/2014/main" id="{3243B11F-1865-F0A5-C369-435EB42AD420}"/>
              </a:ext>
            </a:extLst>
          </p:cNvPr>
          <p:cNvCxnSpPr>
            <a:cxnSpLocks/>
          </p:cNvCxnSpPr>
          <p:nvPr/>
        </p:nvCxnSpPr>
        <p:spPr>
          <a:xfrm flipV="1">
            <a:off x="5227983" y="5049078"/>
            <a:ext cx="1371600" cy="503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3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hink-cell data - do not delete" hidden="1">
            <a:extLst>
              <a:ext uri="{FF2B5EF4-FFF2-40B4-BE49-F238E27FC236}">
                <a16:creationId xmlns:a16="http://schemas.microsoft.com/office/drawing/2014/main" id="{222F9CF2-B0D3-CE57-0ADB-F867372806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4" imgH="403" progId="TCLayout.ActiveDocument.1">
                  <p:embed/>
                </p:oleObj>
              </mc:Choice>
              <mc:Fallback>
                <p:oleObj name="think-cell Slide" r:id="rId3" imgW="404" imgH="403" progId="TCLayout.ActiveDocument.1">
                  <p:embed/>
                  <p:pic>
                    <p:nvPicPr>
                      <p:cNvPr id="4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22F9CF2-B0D3-CE57-0ADB-F867372806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Bildobjekt 37">
            <a:extLst>
              <a:ext uri="{FF2B5EF4-FFF2-40B4-BE49-F238E27FC236}">
                <a16:creationId xmlns:a16="http://schemas.microsoft.com/office/drawing/2014/main" id="{2F9DCF7E-B20A-A53E-44FC-B425FE5A5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193" y="3996768"/>
            <a:ext cx="6593286" cy="1105054"/>
          </a:xfrm>
          <a:prstGeom prst="rect">
            <a:avLst/>
          </a:prstGeom>
        </p:spPr>
      </p:pic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67CD4522-CB75-E920-BF4F-5FD2B5882BE5}"/>
              </a:ext>
            </a:extLst>
          </p:cNvPr>
          <p:cNvGraphicFramePr>
            <a:graphicFrameLocks noGrp="1"/>
          </p:cNvGraphicFramePr>
          <p:nvPr/>
        </p:nvGraphicFramePr>
        <p:xfrm>
          <a:off x="2349794" y="1569598"/>
          <a:ext cx="8128000" cy="370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4581124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445712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270272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244452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63880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sv-SE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sv-SE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sv-SE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sv-SE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sv-SE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6711613"/>
                  </a:ext>
                </a:extLst>
              </a:tr>
            </a:tbl>
          </a:graphicData>
        </a:graphic>
      </p:graphicFrame>
      <p:sp>
        <p:nvSpPr>
          <p:cNvPr id="6" name="Ellips 5">
            <a:extLst>
              <a:ext uri="{FF2B5EF4-FFF2-40B4-BE49-F238E27FC236}">
                <a16:creationId xmlns:a16="http://schemas.microsoft.com/office/drawing/2014/main" id="{ECDC69FF-C9CE-182F-8C15-1766624B02B7}"/>
              </a:ext>
            </a:extLst>
          </p:cNvPr>
          <p:cNvSpPr/>
          <p:nvPr/>
        </p:nvSpPr>
        <p:spPr>
          <a:xfrm>
            <a:off x="2872972" y="2077360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0C999917-711D-9705-82A3-F04E7304BCB3}"/>
              </a:ext>
            </a:extLst>
          </p:cNvPr>
          <p:cNvSpPr/>
          <p:nvPr/>
        </p:nvSpPr>
        <p:spPr>
          <a:xfrm>
            <a:off x="4296693" y="2885348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715A4E3F-8DE3-DAE2-EF2D-0FAF2ECA580A}"/>
              </a:ext>
            </a:extLst>
          </p:cNvPr>
          <p:cNvSpPr/>
          <p:nvPr/>
        </p:nvSpPr>
        <p:spPr>
          <a:xfrm>
            <a:off x="4490485" y="2068028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~20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EB0A108E-8ED3-6FD2-B3B0-7C1713F1D93F}"/>
              </a:ext>
            </a:extLst>
          </p:cNvPr>
          <p:cNvSpPr/>
          <p:nvPr/>
        </p:nvSpPr>
        <p:spPr>
          <a:xfrm>
            <a:off x="5905310" y="2932314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~20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29811694-4BB1-CFF4-F7FD-412423F01106}"/>
              </a:ext>
            </a:extLst>
          </p:cNvPr>
          <p:cNvSpPr/>
          <p:nvPr/>
        </p:nvSpPr>
        <p:spPr>
          <a:xfrm>
            <a:off x="5905310" y="2077360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~20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8067B94D-1EA7-AF2C-4FF9-AD4DAE4E81A7}"/>
              </a:ext>
            </a:extLst>
          </p:cNvPr>
          <p:cNvSpPr/>
          <p:nvPr/>
        </p:nvSpPr>
        <p:spPr>
          <a:xfrm>
            <a:off x="7786613" y="2068028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~20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C1F8259-AE59-AC93-1570-CDA9FB194289}"/>
              </a:ext>
            </a:extLst>
          </p:cNvPr>
          <p:cNvSpPr/>
          <p:nvPr/>
        </p:nvSpPr>
        <p:spPr>
          <a:xfrm>
            <a:off x="7767915" y="2885348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~20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554D877C-8A87-5932-45E4-52015F5B95A4}"/>
              </a:ext>
            </a:extLst>
          </p:cNvPr>
          <p:cNvSpPr/>
          <p:nvPr/>
        </p:nvSpPr>
        <p:spPr>
          <a:xfrm>
            <a:off x="7786613" y="3726706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~20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02C92B99-C672-CC11-E59E-161DA2ADE642}"/>
              </a:ext>
            </a:extLst>
          </p:cNvPr>
          <p:cNvSpPr txBox="1"/>
          <p:nvPr/>
        </p:nvSpPr>
        <p:spPr>
          <a:xfrm>
            <a:off x="2296668" y="1267852"/>
            <a:ext cx="7180558" cy="286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1400"/>
              <a:t>Vecka</a:t>
            </a:r>
          </a:p>
        </p:txBody>
      </p:sp>
      <p:sp>
        <p:nvSpPr>
          <p:cNvPr id="35" name="Ellips 34">
            <a:extLst>
              <a:ext uri="{FF2B5EF4-FFF2-40B4-BE49-F238E27FC236}">
                <a16:creationId xmlns:a16="http://schemas.microsoft.com/office/drawing/2014/main" id="{7B9BE823-4E12-8940-26A6-8F3885FD3586}"/>
              </a:ext>
            </a:extLst>
          </p:cNvPr>
          <p:cNvSpPr/>
          <p:nvPr/>
        </p:nvSpPr>
        <p:spPr>
          <a:xfrm>
            <a:off x="6760531" y="3733164"/>
            <a:ext cx="564826" cy="56482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C031651A-2A88-6916-A118-183FB8613D12}"/>
              </a:ext>
            </a:extLst>
          </p:cNvPr>
          <p:cNvSpPr/>
          <p:nvPr/>
        </p:nvSpPr>
        <p:spPr>
          <a:xfrm>
            <a:off x="606056" y="2068028"/>
            <a:ext cx="1743739" cy="574158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Mönsterås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800">
                <a:solidFill>
                  <a:sysClr val="windowText" lastClr="000000"/>
                </a:solidFill>
              </a:rPr>
              <a:t>Produktionsteam 2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800">
                <a:solidFill>
                  <a:sysClr val="windowText" lastClr="000000"/>
                </a:solidFill>
              </a:rPr>
              <a:t>Medlemsteam 41-42</a:t>
            </a:r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E3D1DF70-3D6A-4E13-15B3-3E062C60C4B5}"/>
              </a:ext>
            </a:extLst>
          </p:cNvPr>
          <p:cNvSpPr/>
          <p:nvPr/>
        </p:nvSpPr>
        <p:spPr>
          <a:xfrm>
            <a:off x="606055" y="2897367"/>
            <a:ext cx="1743739" cy="574158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Mörrum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800">
                <a:solidFill>
                  <a:sysClr val="windowText" lastClr="000000"/>
                </a:solidFill>
              </a:rPr>
              <a:t>Produktionsteam 6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800">
                <a:solidFill>
                  <a:sysClr val="windowText" lastClr="000000"/>
                </a:solidFill>
              </a:rPr>
              <a:t>Medlemsteam 101-102</a:t>
            </a:r>
          </a:p>
        </p:txBody>
      </p:sp>
      <p:sp>
        <p:nvSpPr>
          <p:cNvPr id="33" name="Rektangel: rundade hörn 32">
            <a:extLst>
              <a:ext uri="{FF2B5EF4-FFF2-40B4-BE49-F238E27FC236}">
                <a16:creationId xmlns:a16="http://schemas.microsoft.com/office/drawing/2014/main" id="{39A26551-49EE-9662-B62C-1C5D3DAAA0BB}"/>
              </a:ext>
            </a:extLst>
          </p:cNvPr>
          <p:cNvSpPr/>
          <p:nvPr/>
        </p:nvSpPr>
        <p:spPr>
          <a:xfrm>
            <a:off x="606055" y="3726706"/>
            <a:ext cx="1743739" cy="574158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100">
                <a:solidFill>
                  <a:sysClr val="windowText" lastClr="000000"/>
                </a:solidFill>
              </a:rPr>
              <a:t>Värö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800">
                <a:solidFill>
                  <a:sysClr val="windowText" lastClr="000000"/>
                </a:solidFill>
              </a:rPr>
              <a:t>Produktionsteam 3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800">
                <a:solidFill>
                  <a:sysClr val="windowText" lastClr="000000"/>
                </a:solidFill>
              </a:rPr>
              <a:t>Medlemsteam 51-52</a:t>
            </a:r>
            <a:endParaRPr lang="sv-SE" sz="1100">
              <a:solidFill>
                <a:sysClr val="windowText" lastClr="000000"/>
              </a:solidFill>
            </a:endParaRPr>
          </a:p>
        </p:txBody>
      </p: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E80F5041-5EB9-D289-A771-987F88E6CB86}"/>
              </a:ext>
            </a:extLst>
          </p:cNvPr>
          <p:cNvCxnSpPr>
            <a:cxnSpLocks/>
          </p:cNvCxnSpPr>
          <p:nvPr/>
        </p:nvCxnSpPr>
        <p:spPr>
          <a:xfrm>
            <a:off x="8878869" y="2130092"/>
            <a:ext cx="0" cy="2659871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ruta 27">
            <a:extLst>
              <a:ext uri="{FF2B5EF4-FFF2-40B4-BE49-F238E27FC236}">
                <a16:creationId xmlns:a16="http://schemas.microsoft.com/office/drawing/2014/main" id="{34FE42C5-4194-536F-2AD2-21A157F3B438}"/>
              </a:ext>
            </a:extLst>
          </p:cNvPr>
          <p:cNvSpPr txBox="1"/>
          <p:nvPr/>
        </p:nvSpPr>
        <p:spPr>
          <a:xfrm>
            <a:off x="4388608" y="5010481"/>
            <a:ext cx="244804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600"/>
              <a:t>Kriterier upptrampning</a:t>
            </a:r>
          </a:p>
        </p:txBody>
      </p:sp>
      <p:sp>
        <p:nvSpPr>
          <p:cNvPr id="31" name="Pratbubbla: högerpil 30">
            <a:extLst>
              <a:ext uri="{FF2B5EF4-FFF2-40B4-BE49-F238E27FC236}">
                <a16:creationId xmlns:a16="http://schemas.microsoft.com/office/drawing/2014/main" id="{94F3AE5F-800D-47BB-E89D-354BD5ED2D35}"/>
              </a:ext>
            </a:extLst>
          </p:cNvPr>
          <p:cNvSpPr/>
          <p:nvPr/>
        </p:nvSpPr>
        <p:spPr>
          <a:xfrm>
            <a:off x="9060616" y="2124887"/>
            <a:ext cx="1651274" cy="2451956"/>
          </a:xfrm>
          <a:prstGeom prst="rightArrow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AA0EF88-172F-8ACE-9DAE-C77FBB40E53D}"/>
              </a:ext>
            </a:extLst>
          </p:cNvPr>
          <p:cNvSpPr txBox="1"/>
          <p:nvPr/>
        </p:nvSpPr>
        <p:spPr>
          <a:xfrm>
            <a:off x="8878869" y="3214727"/>
            <a:ext cx="176742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1600"/>
              <a:t>GO / NOGO</a:t>
            </a:r>
          </a:p>
        </p:txBody>
      </p:sp>
    </p:spTree>
    <p:extLst>
      <p:ext uri="{BB962C8B-B14F-4D97-AF65-F5344CB8AC3E}">
        <p14:creationId xmlns:p14="http://schemas.microsoft.com/office/powerpoint/2010/main" val="85379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35" grpId="0" animBg="1"/>
      <p:bldP spid="22" grpId="0" animBg="1"/>
      <p:bldP spid="25" grpId="0" animBg="1"/>
      <p:bldP spid="33" grpId="0" animBg="1"/>
      <p:bldP spid="28" grpId="0"/>
      <p:bldP spid="31" grpId="0" animBg="1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2B959-C5FC-B7CE-C2E3-94527E26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A4C7A039-5B86-9C1A-DC6C-3A13A9D17DFD}"/>
              </a:ext>
            </a:extLst>
          </p:cNvPr>
          <p:cNvSpPr txBox="1">
            <a:spLocks/>
          </p:cNvSpPr>
          <p:nvPr/>
        </p:nvSpPr>
        <p:spPr>
          <a:xfrm>
            <a:off x="706902" y="768605"/>
            <a:ext cx="10764838" cy="5774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Chaufförsklienten |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Leveranskvitto</a:t>
            </a: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854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A2F30F2-7EA0-2BA5-BE93-800461308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022" y="442457"/>
            <a:ext cx="8114309" cy="516424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C478B792-9B54-433C-FD6E-D7BF45D5C039}"/>
              </a:ext>
            </a:extLst>
          </p:cNvPr>
          <p:cNvSpPr txBox="1"/>
          <p:nvPr/>
        </p:nvSpPr>
        <p:spPr>
          <a:xfrm>
            <a:off x="706902" y="1911096"/>
            <a:ext cx="28043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Chauffören kan ställa in i klienten att man vill få kvittot till sin e-post.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Transportföretaget kan ställa in i VIOL 3 att </a:t>
            </a:r>
            <a:r>
              <a:rPr lang="sv-SE" sz="2000">
                <a:solidFill>
                  <a:srgbClr val="000000"/>
                </a:solidFill>
                <a:latin typeface="Arial" panose="020B0604020202020204"/>
              </a:rPr>
              <a:t>man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vill ha kvittot till </a:t>
            </a:r>
            <a:r>
              <a:rPr kumimoji="0" lang="sv-S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e-post.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483FC162-B324-3EC2-A40F-29ED58D46592}"/>
              </a:ext>
            </a:extLst>
          </p:cNvPr>
          <p:cNvSpPr/>
          <p:nvPr/>
        </p:nvSpPr>
        <p:spPr>
          <a:xfrm>
            <a:off x="4406348" y="3803375"/>
            <a:ext cx="1292087" cy="5169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11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3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E1E6E-337E-F9F9-6A82-1FFBD1AE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1614EE47-0C8B-CD7B-C24F-67894344B773}"/>
              </a:ext>
            </a:extLst>
          </p:cNvPr>
          <p:cNvSpPr txBox="1">
            <a:spLocks/>
          </p:cNvSpPr>
          <p:nvPr/>
        </p:nvSpPr>
        <p:spPr>
          <a:xfrm>
            <a:off x="706902" y="298383"/>
            <a:ext cx="10764838" cy="104762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2800">
                <a:solidFill>
                  <a:srgbClr val="008549">
                    <a:lumMod val="10000"/>
                  </a:srgbClr>
                </a:solidFill>
              </a:rPr>
              <a:t>Manuell travmätning</a:t>
            </a: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| </a:t>
            </a:r>
            <a:r>
              <a:rPr lang="sv-SE" sz="2800" b="0" noProof="0">
                <a:solidFill>
                  <a:srgbClr val="008549">
                    <a:lumMod val="10000"/>
                  </a:srgbClr>
                </a:solidFill>
              </a:rPr>
              <a:t>Transportuppgifter skickas innan mätning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854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854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B390F4-8380-470A-8D34-5E757E17DBB0}"/>
              </a:ext>
            </a:extLst>
          </p:cNvPr>
          <p:cNvSpPr txBox="1"/>
          <p:nvPr/>
        </p:nvSpPr>
        <p:spPr>
          <a:xfrm>
            <a:off x="755373" y="1539076"/>
            <a:ext cx="742121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I de fall travmätningen utförs manuellt måste chauffören skicka transportuppgifterna från LogDrive INNAN inmätningen är klar i Chaufförsklienten.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4316A7F-AD03-DE18-2292-F2A6439F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56" y="2242237"/>
            <a:ext cx="8640417" cy="371503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916FF80-CF52-8B75-20F7-ED57EF23D460}"/>
              </a:ext>
            </a:extLst>
          </p:cNvPr>
          <p:cNvSpPr txBox="1"/>
          <p:nvPr/>
        </p:nvSpPr>
        <p:spPr>
          <a:xfrm>
            <a:off x="755373" y="3227833"/>
            <a:ext cx="236551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Det finns inget som hindrar att man alltid följer detta flöde, men det är speciellt viktigt vid manuell travmätning.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 err="1"/>
          </a:p>
        </p:txBody>
      </p:sp>
    </p:spTree>
    <p:extLst>
      <p:ext uri="{BB962C8B-B14F-4D97-AF65-F5344CB8AC3E}">
        <p14:creationId xmlns:p14="http://schemas.microsoft.com/office/powerpoint/2010/main" val="96532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E651D-A6E1-E430-C6D3-B501C39FE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5EB8B703-6B06-EA51-65F5-278E640E5D9C}"/>
              </a:ext>
            </a:extLst>
          </p:cNvPr>
          <p:cNvSpPr txBox="1">
            <a:spLocks/>
          </p:cNvSpPr>
          <p:nvPr/>
        </p:nvSpPr>
        <p:spPr>
          <a:xfrm>
            <a:off x="706902" y="298383"/>
            <a:ext cx="10764838" cy="104762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Chaufförsklienten | </a:t>
            </a:r>
            <a:r>
              <a:rPr kumimoji="0" lang="sv-SE" sz="2800" b="0" i="0" u="none" strike="noStrike" kern="1200" cap="none" spc="0" normalizeH="0" baseline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Mätande företag vid</a:t>
            </a:r>
            <a:r>
              <a:rPr kumimoji="0" lang="sv-SE" sz="2800" b="0" i="0" u="none" strike="noStrike" kern="1200" cap="none" spc="0" normalizeH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travmätning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854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854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1DB184B-DDE8-C6F1-220B-54FC72127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563" y="1539076"/>
            <a:ext cx="8425880" cy="417923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10272EF-501D-0262-5825-9AE99B2D5AA8}"/>
              </a:ext>
            </a:extLst>
          </p:cNvPr>
          <p:cNvSpPr txBox="1"/>
          <p:nvPr/>
        </p:nvSpPr>
        <p:spPr>
          <a:xfrm>
            <a:off x="755374" y="2274571"/>
            <a:ext cx="26769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Manuell travmätning  kan få utföras av chaufför om det är bränsleved som ska mätas in.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Biometria mäter in massaved.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00DC4E-8E69-23E9-5960-9D7F4AB908E8}"/>
              </a:ext>
            </a:extLst>
          </p:cNvPr>
          <p:cNvSpPr txBox="1"/>
          <p:nvPr/>
        </p:nvSpPr>
        <p:spPr>
          <a:xfrm>
            <a:off x="3790122" y="4790661"/>
            <a:ext cx="4101548" cy="723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Bränsleved = Södra Skogsägarna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Massaved = Biometria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6DA9A8D-84F2-6188-75F8-9F0BE3CB8DE0}"/>
              </a:ext>
            </a:extLst>
          </p:cNvPr>
          <p:cNvSpPr txBox="1"/>
          <p:nvPr/>
        </p:nvSpPr>
        <p:spPr>
          <a:xfrm>
            <a:off x="3693563" y="3259362"/>
            <a:ext cx="255104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Välj mätande företag</a:t>
            </a:r>
          </a:p>
        </p:txBody>
      </p:sp>
    </p:spTree>
    <p:extLst>
      <p:ext uri="{BB962C8B-B14F-4D97-AF65-F5344CB8AC3E}">
        <p14:creationId xmlns:p14="http://schemas.microsoft.com/office/powerpoint/2010/main" val="397124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9F35-575F-7BCC-791E-9B7A72346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849D0C72-DBA7-2937-994C-71212046C57C}"/>
              </a:ext>
            </a:extLst>
          </p:cNvPr>
          <p:cNvSpPr txBox="1">
            <a:spLocks/>
          </p:cNvSpPr>
          <p:nvPr/>
        </p:nvSpPr>
        <p:spPr>
          <a:xfrm>
            <a:off x="706902" y="439962"/>
            <a:ext cx="10764838" cy="5774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Chaufförsklienten | </a:t>
            </a: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Bildmätning</a:t>
            </a: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854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854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5F4BF72-D70A-98EE-7FB9-D339F29B40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58"/>
          <a:stretch/>
        </p:blipFill>
        <p:spPr>
          <a:xfrm>
            <a:off x="457200" y="1017362"/>
            <a:ext cx="10144540" cy="21367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904A85C-2EC7-B4B0-C845-4AB578F0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92" y="3154062"/>
            <a:ext cx="5930348" cy="292860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1F4E083-096D-8AE5-09E4-815E08D82587}"/>
              </a:ext>
            </a:extLst>
          </p:cNvPr>
          <p:cNvSpPr txBox="1"/>
          <p:nvPr/>
        </p:nvSpPr>
        <p:spPr>
          <a:xfrm>
            <a:off x="457200" y="3429000"/>
            <a:ext cx="251128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/>
              <a:t>Vid bildmätning är ikonen en kamera.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21028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2B349C-779C-4254-907A-AFBD89A8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Länkar – bra att ha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50F891-E34A-5CB4-00B4-49DF6C31F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048" y="1439412"/>
            <a:ext cx="3763854" cy="4534538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Länk till Chaufförsklienten:</a:t>
            </a:r>
          </a:p>
          <a:p>
            <a:pPr marL="0" indent="0">
              <a:buNone/>
            </a:pPr>
            <a:r>
              <a:rPr lang="sv-SE">
                <a:hlinkClick r:id="rId2"/>
              </a:rPr>
              <a:t>Chaufförsklienten Produktionsmiljö</a:t>
            </a: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/>
              <a:t>Länk till Biometria – VIOL 3 Produktionsmiljö:</a:t>
            </a:r>
          </a:p>
          <a:p>
            <a:pPr marL="0" indent="0">
              <a:buNone/>
            </a:pPr>
            <a:r>
              <a:rPr lang="sv-SE">
                <a:hlinkClick r:id="rId3"/>
              </a:rPr>
              <a:t>VIOL 3 Produktionsmiljö</a:t>
            </a: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/>
              <a:t>Biometrias information till Chaufförer:</a:t>
            </a:r>
          </a:p>
          <a:p>
            <a:pPr marL="0" indent="0">
              <a:buNone/>
            </a:pPr>
            <a:r>
              <a:rPr lang="sv-SE">
                <a:hlinkClick r:id="rId4"/>
              </a:rPr>
              <a:t>Chaufförsinfo – Biometria</a:t>
            </a: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/>
              <a:t>Södras information till transportföretag </a:t>
            </a:r>
          </a:p>
          <a:p>
            <a:pPr marL="0" indent="0">
              <a:buNone/>
            </a:pPr>
            <a:r>
              <a:rPr lang="sv-SE"/>
              <a:t>och chaufförer:</a:t>
            </a:r>
          </a:p>
          <a:p>
            <a:pPr marL="0" indent="0">
              <a:buNone/>
            </a:pPr>
            <a:r>
              <a:rPr lang="sv-SE">
                <a:hlinkClick r:id="rId5"/>
              </a:rPr>
              <a:t>Södra information transport</a:t>
            </a: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F381CBB-300F-8D5B-87E6-A8ED19186684}"/>
              </a:ext>
            </a:extLst>
          </p:cNvPr>
          <p:cNvSpPr txBox="1"/>
          <p:nvPr/>
        </p:nvSpPr>
        <p:spPr>
          <a:xfrm>
            <a:off x="8709537" y="1624012"/>
            <a:ext cx="4764024" cy="102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/>
              <a:t>Handbok för Chaufförsklienten: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>
                <a:hlinkClick r:id="rId6"/>
              </a:rPr>
              <a:t>Handbok</a:t>
            </a:r>
            <a:endParaRPr lang="sv-SE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pic>
        <p:nvPicPr>
          <p:cNvPr id="8" name="Bildobjekt 7" descr="En bild som visar mönster, konst, Grafik, pixel&#10;&#10;AI-genererat innehåll kan vara felaktigt.">
            <a:extLst>
              <a:ext uri="{FF2B5EF4-FFF2-40B4-BE49-F238E27FC236}">
                <a16:creationId xmlns:a16="http://schemas.microsoft.com/office/drawing/2014/main" id="{8C61D711-694B-7809-A1C3-5A327B3B9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9376" y="2297207"/>
            <a:ext cx="3552624" cy="3552624"/>
          </a:xfrm>
          <a:prstGeom prst="rect">
            <a:avLst/>
          </a:prstGeom>
        </p:spPr>
      </p:pic>
      <p:pic>
        <p:nvPicPr>
          <p:cNvPr id="11" name="Bildobjekt 10" descr="En bild som visar mönster, Grafik, kvadrat, Symmetri&#10;&#10;AI-genererat innehåll kan vara felaktigt.">
            <a:extLst>
              <a:ext uri="{FF2B5EF4-FFF2-40B4-BE49-F238E27FC236}">
                <a16:creationId xmlns:a16="http://schemas.microsoft.com/office/drawing/2014/main" id="{4BF05DA2-BE3A-5F52-1ACD-9DA8C2151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816" y="4414967"/>
            <a:ext cx="1696465" cy="1696465"/>
          </a:xfrm>
          <a:prstGeom prst="rect">
            <a:avLst/>
          </a:prstGeom>
        </p:spPr>
      </p:pic>
      <p:pic>
        <p:nvPicPr>
          <p:cNvPr id="6" name="Bildobjekt 5" descr="En bild som visar mönster, Grafik, kvadrat, pixel&#10;&#10;AI-genererat innehåll kan vara felaktigt.">
            <a:extLst>
              <a:ext uri="{FF2B5EF4-FFF2-40B4-BE49-F238E27FC236}">
                <a16:creationId xmlns:a16="http://schemas.microsoft.com/office/drawing/2014/main" id="{E7CC4FB0-5928-C8DB-3829-46228D789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902" y="0"/>
            <a:ext cx="3552625" cy="35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4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E23907-AE68-2627-E33A-3B74328C5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Nu kommer första VIOL3- lasset: vad gör du?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8BD71F2-2349-F0BF-8389-3F7C7F6414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v-SE" sz="1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Testa att logga in</a:t>
            </a:r>
            <a:r>
              <a:rPr lang="sv-SE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Chaufförsklienten innan körning och kolla gärna igenom e-utbildning en extra gång.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sv-SE" sz="1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Dubbelkolla att ditt ekipage är upplagt</a:t>
            </a:r>
            <a:r>
              <a:rPr lang="sv-SE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sv-SE" sz="14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LogDrive</a:t>
            </a:r>
            <a:r>
              <a:rPr lang="sv-SE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och Chaufförsklienten samt att ekipaget är krönt. Om du ska köra till en obemannad mätplats som kräver krönta bankar kommer du inte kunna mäta in om ”Krönt ekipage” = ”Nej”. Då behöver du först åka till en mätplats med mätare fysiskt på plats för att kröna ekipaget innan körning.</a:t>
            </a:r>
            <a:endParaRPr lang="sv-SE" sz="1400" b="1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v-SE" sz="1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Prata med din transportledare:</a:t>
            </a:r>
            <a:r>
              <a:rPr lang="sv-SE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Nu kör jag det här lasset.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v-SE" sz="1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Kör lasset på dagtid. </a:t>
            </a:r>
            <a:r>
              <a:rPr lang="sv-SE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För att vara säker på att Södrapersonal kan supportera.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v-SE" sz="1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Leveransavisera i skogen. </a:t>
            </a:r>
            <a:r>
              <a:rPr lang="sv-SE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Viktigt! Vänta inte med allt tills du kommer till mottagningsplatsen, på så vis kan vi förebygga köer. Ser man inte sin leverans i Chaufförsklienten efter att man leveransaviserat finns mer tid att lösa eventuella problem så man kan köra under tiden och sedan mäta in.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v-SE" sz="1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Efter att du leveransaviserat i </a:t>
            </a:r>
            <a:r>
              <a:rPr lang="sv-SE" sz="1400" b="1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LogDrive</a:t>
            </a:r>
            <a:r>
              <a:rPr lang="sv-SE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gå in i chaufförsklienten och säkerställ att leveransaviseringen ser korrekt ut.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v-SE" sz="1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Kör till mottagningsplats med </a:t>
            </a:r>
            <a:r>
              <a:rPr lang="sv-SE" sz="1400" b="1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Biometria</a:t>
            </a:r>
            <a:r>
              <a:rPr lang="sv-SE" sz="14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-personal på plats </a:t>
            </a:r>
            <a:r>
              <a:rPr lang="sv-SE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om alternativ finns. De kan hjälpa till om problem uppstår vid inmätning.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855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6BBB85-C1A1-E8FD-2355-B1E4FB4A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Samlastning Södras mottagningsplatser vid travmätning/Bildmätning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89341667-77FC-4D80-923B-E25C1C4A3D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767676" y="1738207"/>
            <a:ext cx="5632739" cy="4095961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E4D38AC-F967-43E8-A919-C5AEB9C51395}"/>
              </a:ext>
            </a:extLst>
          </p:cNvPr>
          <p:cNvSpPr txBox="1"/>
          <p:nvPr/>
        </p:nvSpPr>
        <p:spPr>
          <a:xfrm>
            <a:off x="6976533" y="2020922"/>
            <a:ext cx="34882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lang="sv-SE" sz="2000"/>
              <a:t>Undvik samlasta VIOL2/VIOL3 i samma stuv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lang="sv-SE" sz="2000"/>
              <a:t>Lasta VIOL2/VIOL3 på bil </a:t>
            </a:r>
            <a:r>
              <a:rPr lang="sv-SE" sz="2000" err="1"/>
              <a:t>resp</a:t>
            </a:r>
            <a:r>
              <a:rPr lang="sv-SE" sz="2000"/>
              <a:t> släp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lang="sv-SE" sz="2000"/>
              <a:t>Lägg i första hand extra tid i skogen för att få ”rena” lass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lang="sv-SE" sz="2000"/>
              <a:t>Instruktioner och rutiner kommer att tillhandahållas för avlastning och </a:t>
            </a:r>
            <a:r>
              <a:rPr lang="sv-SE" sz="2000" err="1"/>
              <a:t>ev</a:t>
            </a:r>
            <a:r>
              <a:rPr lang="sv-SE" sz="2000"/>
              <a:t> behov att ställa av släp på </a:t>
            </a:r>
            <a:r>
              <a:rPr lang="sv-SE" sz="2000" err="1"/>
              <a:t>mpl</a:t>
            </a:r>
            <a:endParaRPr lang="sv-SE" sz="2000"/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sv-SE" sz="2000" err="1"/>
          </a:p>
        </p:txBody>
      </p:sp>
    </p:spTree>
    <p:custDataLst>
      <p:custData r:id="rId1"/>
      <p:custData r:id="rId2"/>
      <p:custData r:id="rId3"/>
    </p:custDataLst>
    <p:extLst>
      <p:ext uri="{BB962C8B-B14F-4D97-AF65-F5344CB8AC3E}">
        <p14:creationId xmlns:p14="http://schemas.microsoft.com/office/powerpoint/2010/main" val="308882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A36C97-64C0-4F75-BC04-15585254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Samlastning vid stockmätning vid Södras mottagningsplatser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F47F6B-D8AD-4E68-8CA3-CC88236145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>
                <a:effectLst/>
                <a:latin typeface="Aptos"/>
                <a:ea typeface="Aptos"/>
                <a:cs typeface="Times New Roman" panose="02020603050405020304" pitchFamily="18" charset="0"/>
              </a:rPr>
              <a:t>Samlastning av VIOL2 och VIOL3 är genomförbart. Kommer dock att kräva ankomstregistrering i två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>
                <a:effectLst/>
                <a:latin typeface="Aptos"/>
                <a:ea typeface="Aptos"/>
                <a:cs typeface="Times New Roman" panose="02020603050405020304" pitchFamily="18" charset="0"/>
              </a:rPr>
              <a:t>Ankomstregistrera VIOL2 virket enligt tidigare gällande system på plats på mätplatsen.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>
                <a:effectLst/>
                <a:latin typeface="Aptos"/>
                <a:ea typeface="Aptos"/>
                <a:cs typeface="Times New Roman" panose="02020603050405020304" pitchFamily="18" charset="0"/>
              </a:rPr>
              <a:t>Ankomstregistrera VIOL3 enligt ny instruktion för VIOL3.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>
                <a:effectLst/>
                <a:latin typeface="Aptos"/>
                <a:ea typeface="Aptos"/>
                <a:cs typeface="Times New Roman" panose="02020603050405020304" pitchFamily="18" charset="0"/>
              </a:rPr>
              <a:t>Lossa virket som vanligt i olika partier på planen.</a:t>
            </a:r>
          </a:p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111BA2F-BBAF-4938-9638-B14B75ACEA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l="45248" r="17610"/>
          <a:stretch/>
        </p:blipFill>
        <p:spPr>
          <a:xfrm>
            <a:off x="8364511" y="0"/>
            <a:ext cx="3827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3D70FE-55B6-48AC-B200-4AAFB8B0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Ersättning för ökad tidsåtgång vid </a:t>
            </a:r>
            <a:br>
              <a:rPr lang="sv-SE"/>
            </a:br>
            <a:r>
              <a:rPr lang="sv-SE"/>
              <a:t>lanseringen av VIOL3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0B1F7A-01E4-4A3E-BE25-B0261A3146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/>
              <a:t>Motverka ökad risk för incidenter och tillbud vid industrierna pga köbildning och stress.  
Säkerställa att åkerierna får ersättning för merarbete/extratid på ett rättvist och enhetligt sätt, oavsett var i geografin man är verksam.  
Prioritera att lägga tiden i skogen för att undvika köer, väntetid m.m. vid mottagningsplatserna.</a:t>
            </a:r>
          </a:p>
          <a:p>
            <a:r>
              <a:rPr lang="sv-SE"/>
              <a:t>Vid samlastning av VIOL2 och VIOL3 kan inte ”fullt lass” skickas med vid </a:t>
            </a:r>
            <a:r>
              <a:rPr lang="sv-SE" err="1"/>
              <a:t>leveransavviseringen</a:t>
            </a:r>
            <a:r>
              <a:rPr lang="sv-SE"/>
              <a:t>. Då kommer lastfyllnaden bli felaktig.</a:t>
            </a:r>
          </a:p>
          <a:p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221EBED-66C5-431F-912A-0F21A80634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l="23070" r="26423"/>
          <a:stretch/>
        </p:blipFill>
        <p:spPr>
          <a:xfrm>
            <a:off x="7552013" y="0"/>
            <a:ext cx="4639986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E96EE7-68A9-4124-8D78-0EF627CB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81" y="-186742"/>
            <a:ext cx="10764838" cy="1072286"/>
          </a:xfrm>
        </p:spPr>
        <p:txBody>
          <a:bodyPr/>
          <a:lstStyle/>
          <a:p>
            <a:r>
              <a:rPr lang="sv-SE"/>
              <a:t>Ersättning.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C72D08-9B9E-4758-9DBA-E74805466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161731"/>
            <a:ext cx="5389099" cy="4534538"/>
          </a:xfrm>
        </p:spPr>
        <p:txBody>
          <a:bodyPr/>
          <a:lstStyle/>
          <a:p>
            <a:r>
              <a:rPr lang="sv-SE"/>
              <a:t>Väntetid. Ersättning efter 30 minuters väntan vid kö vid mätstationen om problemet härleds till VIOL3 och lasset ryms inom veckans transportplan. Timersättning enligt avtal ringa körning.</a:t>
            </a:r>
          </a:p>
          <a:p>
            <a:pPr marL="0" indent="0">
              <a:buNone/>
            </a:pPr>
            <a:endParaRPr lang="sv-SE"/>
          </a:p>
          <a:p>
            <a:r>
              <a:rPr lang="sv-SE"/>
              <a:t>Ersättning vid behov av att köra fler varv genom travmätningen pga </a:t>
            </a:r>
            <a:r>
              <a:rPr lang="sv-SE" err="1"/>
              <a:t>samlast</a:t>
            </a:r>
            <a:r>
              <a:rPr lang="sv-SE"/>
              <a:t> av samma sortiment. Timersättning efter 1:a mätning till genomförd 2:a mätning givet inte lossning i mellan. Timersättning vid avtal ringa körning.</a:t>
            </a:r>
          </a:p>
          <a:p>
            <a:pPr marL="0" indent="0">
              <a:buNone/>
            </a:pPr>
            <a:endParaRPr lang="sv-SE"/>
          </a:p>
          <a:p>
            <a:r>
              <a:rPr lang="sv-SE"/>
              <a:t>Behov av avlastning/omlastning på mottagningsplats eller i skogen pga problem vid mätning. Ersättning för omlastningstiden. Timersättning vid avtal ringa körning</a:t>
            </a:r>
          </a:p>
          <a:p>
            <a:endParaRPr lang="sv-SE"/>
          </a:p>
          <a:p>
            <a:r>
              <a:rPr lang="sv-SE"/>
              <a:t>Skickas på samlingsfaktura en gång per månad. Skickas samma månad.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59CDA68-E925-4298-B12D-378CA27A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18775"/>
            <a:ext cx="5803992" cy="16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 descr="Händer som håller var andras hand leden och är sammanlänkade så att de bildar en cirkel">
            <a:extLst>
              <a:ext uri="{FF2B5EF4-FFF2-40B4-BE49-F238E27FC236}">
                <a16:creationId xmlns:a16="http://schemas.microsoft.com/office/drawing/2014/main" id="{1769AE63-4D75-954C-DF41-BA35BFD4B6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84" r="26907"/>
          <a:stretch/>
        </p:blipFill>
        <p:spPr>
          <a:xfrm>
            <a:off x="6358041" y="-4233"/>
            <a:ext cx="5832391" cy="614175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AB28959-17EC-BB31-0A32-D04DBEE27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10801"/>
            <a:ext cx="5389099" cy="1072286"/>
          </a:xfrm>
        </p:spPr>
        <p:txBody>
          <a:bodyPr/>
          <a:lstStyle/>
          <a:p>
            <a:r>
              <a:rPr kumimoji="0" lang="sv-SE" sz="3200" b="1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Tillsammans skapar </a:t>
            </a:r>
            <a:br>
              <a:rPr kumimoji="0" lang="sv-SE" sz="3200" b="1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v-SE" sz="3200" b="1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 en säker arbetsmiljö</a:t>
            </a:r>
            <a:endParaRPr lang="sv-SE" sz="320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4F6A34B-017E-8007-3844-BAA385E12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2" y="2125363"/>
            <a:ext cx="5123920" cy="2343612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kumimoji="0" lang="sv-SE" b="0" i="0" u="none" strike="noStrike" kern="1200" cap="none" spc="0" normalizeH="0" baseline="0" noProof="0">
                <a:ln>
                  <a:noFill/>
                </a:ln>
                <a:solidFill>
                  <a:srgbClr val="008549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Södras industrier &amp; terminaler  har idag ett stort trafikflöde. </a:t>
            </a:r>
          </a:p>
          <a:p>
            <a:pPr>
              <a:lnSpc>
                <a:spcPct val="100000"/>
              </a:lnSpc>
              <a:defRPr/>
            </a:pPr>
            <a:r>
              <a:rPr lang="sv-SE">
                <a:solidFill>
                  <a:srgbClr val="008549"/>
                </a:solidFill>
                <a:latin typeface="Arial" panose="020B0604020202020204"/>
                <a:ea typeface="Calibri" panose="020F0502020204030204" pitchFamily="34" charset="0"/>
              </a:rPr>
              <a:t>Branschens övergång till VIOL 3 innebär förändrade arbetssätt för dig som chaufför</a:t>
            </a:r>
            <a:endParaRPr kumimoji="0" lang="sv-SE" b="0" i="0" u="none" strike="noStrike" kern="1200" cap="none" spc="0" normalizeH="0" baseline="0" noProof="0">
              <a:ln>
                <a:noFill/>
              </a:ln>
              <a:solidFill>
                <a:srgbClr val="008549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sv-SE">
                <a:solidFill>
                  <a:srgbClr val="008549"/>
                </a:solidFill>
                <a:latin typeface="Arial" panose="020B0604020202020204"/>
                <a:ea typeface="Calibri" panose="020F0502020204030204" pitchFamily="34" charset="0"/>
              </a:rPr>
              <a:t>Följ uppmaningar via sms/SSG</a:t>
            </a:r>
          </a:p>
          <a:p>
            <a:pPr>
              <a:lnSpc>
                <a:spcPct val="100000"/>
              </a:lnSpc>
              <a:defRPr/>
            </a:pPr>
            <a:r>
              <a:rPr lang="sv-SE">
                <a:solidFill>
                  <a:srgbClr val="008549"/>
                </a:solidFill>
                <a:latin typeface="Arial" panose="020B0604020202020204"/>
                <a:ea typeface="Calibri" panose="020F0502020204030204" pitchFamily="34" charset="0"/>
              </a:rPr>
              <a:t>Undvik om möjligt köbildning</a:t>
            </a:r>
          </a:p>
          <a:p>
            <a:pPr>
              <a:lnSpc>
                <a:spcPct val="100000"/>
              </a:lnSpc>
              <a:defRPr/>
            </a:pPr>
            <a:r>
              <a:rPr lang="sv-SE">
                <a:solidFill>
                  <a:srgbClr val="008549"/>
                </a:solidFill>
                <a:latin typeface="Arial" panose="020B0604020202020204"/>
                <a:ea typeface="Calibri" panose="020F0502020204030204" pitchFamily="34" charset="0"/>
              </a:rPr>
              <a:t>Föredra dagtid (M-F) för er första transport </a:t>
            </a:r>
          </a:p>
          <a:p>
            <a:pPr lvl="1">
              <a:lnSpc>
                <a:spcPct val="100000"/>
              </a:lnSpc>
              <a:defRPr/>
            </a:pPr>
            <a:r>
              <a:rPr lang="sv-SE">
                <a:solidFill>
                  <a:srgbClr val="008549"/>
                </a:solidFill>
                <a:latin typeface="Arial" panose="020B0604020202020204"/>
                <a:ea typeface="Calibri" panose="020F0502020204030204" pitchFamily="34" charset="0"/>
              </a:rPr>
              <a:t>Support och hjälp finns i större omfattning</a:t>
            </a:r>
          </a:p>
          <a:p>
            <a:pPr>
              <a:lnSpc>
                <a:spcPct val="100000"/>
              </a:lnSpc>
              <a:defRPr/>
            </a:pPr>
            <a:r>
              <a:rPr lang="sv-SE">
                <a:solidFill>
                  <a:srgbClr val="008549"/>
                </a:solidFill>
                <a:latin typeface="Arial" panose="020B0604020202020204"/>
                <a:ea typeface="Calibri" panose="020F0502020204030204" pitchFamily="34" charset="0"/>
              </a:rPr>
              <a:t>Visa hänsyn och samarbeta vid våra mottagningsplatser  </a:t>
            </a:r>
          </a:p>
          <a:p>
            <a:pPr>
              <a:lnSpc>
                <a:spcPct val="100000"/>
              </a:lnSpc>
              <a:defRPr/>
            </a:pPr>
            <a:endParaRPr lang="sv-SE">
              <a:solidFill>
                <a:srgbClr val="008549"/>
              </a:solidFill>
              <a:latin typeface="Arial" panose="020B0604020202020204"/>
              <a:ea typeface="Calibri" panose="020F050202020403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48B8DAF-649C-91E9-A466-8C583F968CD4}"/>
              </a:ext>
            </a:extLst>
          </p:cNvPr>
          <p:cNvSpPr/>
          <p:nvPr/>
        </p:nvSpPr>
        <p:spPr>
          <a:xfrm>
            <a:off x="0" y="6133512"/>
            <a:ext cx="12192000" cy="728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8440920-286E-7314-0186-1C92C87BAE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1830" y="6356344"/>
            <a:ext cx="1098333" cy="25042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62B913F-323C-0DAC-3CF9-783490ECF3F1}"/>
              </a:ext>
            </a:extLst>
          </p:cNvPr>
          <p:cNvSpPr txBox="1">
            <a:spLocks/>
          </p:cNvSpPr>
          <p:nvPr/>
        </p:nvSpPr>
        <p:spPr>
          <a:xfrm>
            <a:off x="291327" y="438499"/>
            <a:ext cx="1927766" cy="280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09575" indent="-217488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6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57213" indent="-16510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84225" indent="-2095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31863" indent="-1571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8DF5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Bild 22">
            <a:extLst>
              <a:ext uri="{FF2B5EF4-FFF2-40B4-BE49-F238E27FC236}">
                <a16:creationId xmlns:a16="http://schemas.microsoft.com/office/drawing/2014/main" id="{FF2CD2E6-73E4-E09A-E6BD-B207C481E2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00000">
            <a:off x="6796029" y="4567055"/>
            <a:ext cx="1846585" cy="1853769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16247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47047B-4AC4-5625-509D-3D2CD07A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5389099" cy="1072286"/>
          </a:xfrm>
        </p:spPr>
        <p:txBody>
          <a:bodyPr anchor="b">
            <a:normAutofit/>
          </a:bodyPr>
          <a:lstStyle/>
          <a:p>
            <a:r>
              <a:rPr lang="sv-SE" err="1"/>
              <a:t>Fakturaspec</a:t>
            </a:r>
            <a:r>
              <a:rPr lang="sv-SE"/>
              <a:t> för ersättning kopplat till VIOL 3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B79AD9F-488C-A987-17F4-B98268F1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0284" y="263926"/>
            <a:ext cx="897568" cy="256934"/>
          </a:xfrm>
        </p:spPr>
        <p:txBody>
          <a:bodyPr/>
          <a:lstStyle/>
          <a:p>
            <a:pPr>
              <a:spcAft>
                <a:spcPts val="600"/>
              </a:spcAft>
            </a:pPr>
            <a:fld id="{6DF771C7-D0AC-45A7-9CE2-0567CF5509B0}" type="slidenum">
              <a:rPr lang="sv-SE" smtClean="0"/>
              <a:pPr>
                <a:spcAft>
                  <a:spcPts val="600"/>
                </a:spcAft>
              </a:pPr>
              <a:t>60</a:t>
            </a:fld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314CFD-0A9C-4AFB-D036-299860523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594800"/>
            <a:ext cx="5389099" cy="4534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/>
              <a:t>För att ersättning gällande merkostnader ska kunna betalas ut krävs följande information på fakturan: </a:t>
            </a:r>
          </a:p>
          <a:p>
            <a:pPr marL="0" indent="0">
              <a:buNone/>
            </a:pPr>
            <a:endParaRPr lang="sv-SE"/>
          </a:p>
          <a:p>
            <a:r>
              <a:rPr lang="sv-SE" err="1"/>
              <a:t>Reg</a:t>
            </a:r>
            <a:r>
              <a:rPr lang="sv-SE"/>
              <a:t>-nr bil</a:t>
            </a:r>
          </a:p>
          <a:p>
            <a:r>
              <a:rPr lang="sv-SE"/>
              <a:t>Leverans-ID </a:t>
            </a:r>
          </a:p>
          <a:p>
            <a:r>
              <a:rPr lang="sv-SE"/>
              <a:t>Mottagningsplats </a:t>
            </a:r>
          </a:p>
          <a:p>
            <a:r>
              <a:rPr lang="sv-SE"/>
              <a:t>Tidpunkt (dag + klockslag) </a:t>
            </a:r>
          </a:p>
          <a:p>
            <a:r>
              <a:rPr lang="sv-SE"/>
              <a:t>Typ av fel </a:t>
            </a:r>
          </a:p>
          <a:p>
            <a:pPr marL="0" indent="0">
              <a:buNone/>
            </a:pPr>
            <a:endParaRPr lang="sv-SE"/>
          </a:p>
        </p:txBody>
      </p:sp>
      <p:pic>
        <p:nvPicPr>
          <p:cNvPr id="6" name="Platshållare för bild 5" descr="En bild som visar fordon, utomhus, himmel, transport&#10;&#10;AI-genererat innehåll kan vara felaktigt.">
            <a:extLst>
              <a:ext uri="{FF2B5EF4-FFF2-40B4-BE49-F238E27FC236}">
                <a16:creationId xmlns:a16="http://schemas.microsoft.com/office/drawing/2014/main" id="{CE3897AE-4B61-241C-0ABF-A87DCC3DBF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2068" r="17749"/>
          <a:stretch/>
        </p:blipFill>
        <p:spPr>
          <a:xfrm>
            <a:off x="6456363" y="10"/>
            <a:ext cx="5735637" cy="6129328"/>
          </a:xfrm>
          <a:noFill/>
        </p:spPr>
      </p:pic>
    </p:spTree>
    <p:extLst>
      <p:ext uri="{BB962C8B-B14F-4D97-AF65-F5344CB8AC3E}">
        <p14:creationId xmlns:p14="http://schemas.microsoft.com/office/powerpoint/2010/main" val="402086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B2F2E-308B-95F4-B15A-3E9091D18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9A1E26-D9AF-5394-4EB0-0BA504A4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E-utbildning Chaufförsklienten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199264-2782-90DD-4D6C-E18051831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594800"/>
            <a:ext cx="9474329" cy="4534538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Till e-utbildning:</a:t>
            </a:r>
          </a:p>
          <a:p>
            <a:pPr marL="0" indent="0">
              <a:buNone/>
            </a:pPr>
            <a:r>
              <a:rPr lang="sv-SE">
                <a:hlinkClick r:id="rId2"/>
              </a:rPr>
              <a:t>Chaufförsklienten e-utbildning</a:t>
            </a: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2A257D5-0ECF-7C22-16F2-2256DACA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91" y="1886551"/>
            <a:ext cx="7940505" cy="3863927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E77E721-D214-0875-718B-76A7B8A31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" y="2510789"/>
            <a:ext cx="3084047" cy="306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1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utomhus, himmel, hjul, träd&#10;&#10;AI-genererat innehåll kan vara felaktigt.">
            <a:extLst>
              <a:ext uri="{FF2B5EF4-FFF2-40B4-BE49-F238E27FC236}">
                <a16:creationId xmlns:a16="http://schemas.microsoft.com/office/drawing/2014/main" id="{F0D6F9A0-47CD-CD84-66B0-A31C2317779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1311" r="31311"/>
          <a:stretch>
            <a:fillRect/>
          </a:stretch>
        </p:blipFill>
        <p:spPr/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C00EC8AF-67FC-21C7-3B11-A7EB8A15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Vältlappar VIOL 2 / VIOL 3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9C6AB73-99C9-C0B5-37EB-1275F1E3CB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Det kommer bli viss skillnad i vältlappens utförande i samband med VIOL 3</a:t>
            </a:r>
          </a:p>
          <a:p>
            <a:pPr marL="0" indent="0">
              <a:buNone/>
            </a:pPr>
            <a:endParaRPr lang="sv-SE"/>
          </a:p>
          <a:p>
            <a:r>
              <a:rPr lang="sv-SE"/>
              <a:t>Virkesorder i VIOL 2 byts till avtalsobjekt i VIOL 3</a:t>
            </a:r>
          </a:p>
          <a:p>
            <a:endParaRPr lang="sv-SE"/>
          </a:p>
          <a:p>
            <a:r>
              <a:rPr lang="sv-SE"/>
              <a:t>Virkesorder börjar alltid på 9, avtalsobjekt på 0</a:t>
            </a:r>
          </a:p>
          <a:p>
            <a:endParaRPr lang="sv-SE"/>
          </a:p>
          <a:p>
            <a:r>
              <a:rPr lang="sv-SE" err="1"/>
              <a:t>Stortimentskod</a:t>
            </a:r>
            <a:r>
              <a:rPr lang="sv-SE"/>
              <a:t> försvinner och skrivs endast med fritext </a:t>
            </a:r>
          </a:p>
          <a:p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 b="1"/>
              <a:t>Se exempelbilder på följande sidan</a:t>
            </a: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/>
              <a:t> </a:t>
            </a: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461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itle 1">
            <a:extLst>
              <a:ext uri="{FF2B5EF4-FFF2-40B4-BE49-F238E27FC236}">
                <a16:creationId xmlns:a16="http://schemas.microsoft.com/office/drawing/2014/main" id="{E47D4A88-F444-8769-26E2-9161F794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64" y="379674"/>
            <a:ext cx="3541009" cy="1072286"/>
          </a:xfrm>
        </p:spPr>
        <p:txBody>
          <a:bodyPr/>
          <a:lstStyle/>
          <a:p>
            <a:pPr algn="ctr"/>
            <a:r>
              <a:rPr lang="en-US"/>
              <a:t>VIOL 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9AEE8C-E9C9-3F93-B642-70E68A822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r="12550" b="2"/>
          <a:stretch/>
        </p:blipFill>
        <p:spPr bwMode="auto">
          <a:xfrm>
            <a:off x="706901" y="1594800"/>
            <a:ext cx="5028737" cy="45345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1B8A8F1-E034-F4BE-9ECD-57E53060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r="11857" b="1"/>
          <a:stretch/>
        </p:blipFill>
        <p:spPr bwMode="auto">
          <a:xfrm>
            <a:off x="6456364" y="1594799"/>
            <a:ext cx="5003799" cy="453453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04DBB-9953-A404-BEA8-B6591D13F7CD}"/>
              </a:ext>
            </a:extLst>
          </p:cNvPr>
          <p:cNvSpPr txBox="1">
            <a:spLocks/>
          </p:cNvSpPr>
          <p:nvPr/>
        </p:nvSpPr>
        <p:spPr>
          <a:xfrm>
            <a:off x="7200229" y="379674"/>
            <a:ext cx="3541009" cy="1072286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VIOL 3</a:t>
            </a:r>
          </a:p>
        </p:txBody>
      </p:sp>
    </p:spTree>
    <p:extLst>
      <p:ext uri="{BB962C8B-B14F-4D97-AF65-F5344CB8AC3E}">
        <p14:creationId xmlns:p14="http://schemas.microsoft.com/office/powerpoint/2010/main" val="300443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CD26E8-BE23-B01D-B46A-3244A3FC4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Märkning mot Södras mottagningsplatser (bildmätning)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735730C-0B4C-8419-44A6-4B0EC49AF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01" y="1594800"/>
            <a:ext cx="9166304" cy="4534538"/>
          </a:xfrm>
        </p:spPr>
        <p:txBody>
          <a:bodyPr/>
          <a:lstStyle/>
          <a:p>
            <a:pPr marL="0" indent="0">
              <a:buNone/>
            </a:pPr>
            <a:r>
              <a:rPr lang="sv-SE" sz="2800" b="1"/>
              <a:t>Vänster sida</a:t>
            </a:r>
          </a:p>
          <a:p>
            <a:r>
              <a:rPr lang="sv-SE" err="1"/>
              <a:t>Mabema</a:t>
            </a:r>
            <a:r>
              <a:rPr lang="sv-SE"/>
              <a:t> (Mönsterås, Kisa, Värö)</a:t>
            </a:r>
          </a:p>
          <a:p>
            <a:endParaRPr lang="sv-SE"/>
          </a:p>
          <a:p>
            <a:pPr marL="0" indent="0">
              <a:buNone/>
            </a:pPr>
            <a:r>
              <a:rPr lang="sv-SE" sz="2800" b="1"/>
              <a:t>Höger sida</a:t>
            </a:r>
          </a:p>
          <a:p>
            <a:endParaRPr lang="sv-SE"/>
          </a:p>
          <a:p>
            <a:r>
              <a:rPr lang="sv-SE" err="1"/>
              <a:t>Biometriarigg</a:t>
            </a:r>
            <a:r>
              <a:rPr lang="sv-SE"/>
              <a:t>: Falköping</a:t>
            </a:r>
          </a:p>
          <a:p>
            <a:r>
              <a:rPr lang="sv-SE" err="1"/>
              <a:t>Cind</a:t>
            </a:r>
            <a:r>
              <a:rPr lang="sv-SE"/>
              <a:t>: Orrefors, Långasjö, Piggsmåla och Uddevalla</a:t>
            </a:r>
          </a:p>
        </p:txBody>
      </p:sp>
    </p:spTree>
    <p:extLst>
      <p:ext uri="{BB962C8B-B14F-4D97-AF65-F5344CB8AC3E}">
        <p14:creationId xmlns:p14="http://schemas.microsoft.com/office/powerpoint/2010/main" val="167786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6D66F6AB-CF7C-EC9A-A99D-2E4D140A1473}"/>
              </a:ext>
            </a:extLst>
          </p:cNvPr>
          <p:cNvSpPr/>
          <p:nvPr/>
        </p:nvSpPr>
        <p:spPr>
          <a:xfrm>
            <a:off x="592853" y="1590038"/>
            <a:ext cx="11211446" cy="4197813"/>
          </a:xfrm>
          <a:prstGeom prst="rect">
            <a:avLst/>
          </a:prstGeom>
          <a:solidFill>
            <a:srgbClr val="D9D9D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03F07467-685E-E2B6-CBC5-046D57DAAD03}"/>
              </a:ext>
            </a:extLst>
          </p:cNvPr>
          <p:cNvSpPr txBox="1">
            <a:spLocks/>
          </p:cNvSpPr>
          <p:nvPr/>
        </p:nvSpPr>
        <p:spPr>
          <a:xfrm>
            <a:off x="695325" y="239105"/>
            <a:ext cx="10764838" cy="1072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Åkerier i uppstartsgeografier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E11E929-ED04-9DDD-D433-9AA7EF94D7A8}"/>
              </a:ext>
            </a:extLst>
          </p:cNvPr>
          <p:cNvSpPr txBox="1"/>
          <p:nvPr/>
        </p:nvSpPr>
        <p:spPr>
          <a:xfrm>
            <a:off x="6662056" y="1590038"/>
            <a:ext cx="5142243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>
                <a:solidFill>
                  <a:schemeClr val="bg1"/>
                </a:solidFill>
              </a:rPr>
              <a:t>Utbildning/genomgång Logdrive publiceras på sodra.com</a:t>
            </a:r>
          </a:p>
          <a:p>
            <a:pPr>
              <a:lnSpc>
                <a:spcPct val="150000"/>
              </a:lnSpc>
            </a:pPr>
            <a:r>
              <a:rPr lang="sv-SE">
                <a:solidFill>
                  <a:schemeClr val="bg1"/>
                </a:solidFill>
              </a:rPr>
              <a:t>- Vi meddelar er när den finns på plats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4846968-E34C-59CF-CDB5-8E909A2A240B}"/>
              </a:ext>
            </a:extLst>
          </p:cNvPr>
          <p:cNvSpPr txBox="1"/>
          <p:nvPr/>
        </p:nvSpPr>
        <p:spPr>
          <a:xfrm>
            <a:off x="695325" y="1677241"/>
            <a:ext cx="5400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Alla kommer bli kontaktade av sin transportledare inför första VIOL 3-transporten </a:t>
            </a:r>
          </a:p>
          <a:p>
            <a:r>
              <a:rPr lang="sv-SE">
                <a:solidFill>
                  <a:schemeClr val="bg1"/>
                </a:solidFill>
              </a:rPr>
              <a:t>- Återkoppling efter inmätning </a:t>
            </a:r>
          </a:p>
          <a:p>
            <a:r>
              <a:rPr lang="sv-SE">
                <a:solidFill>
                  <a:schemeClr val="bg1"/>
                </a:solidFill>
              </a:rPr>
              <a:t>- Hur gick Inmätning </a:t>
            </a:r>
          </a:p>
        </p:txBody>
      </p:sp>
    </p:spTree>
    <p:extLst>
      <p:ext uri="{BB962C8B-B14F-4D97-AF65-F5344CB8AC3E}">
        <p14:creationId xmlns:p14="http://schemas.microsoft.com/office/powerpoint/2010/main" val="117642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3DA3B-D66C-6789-44DB-8785372DE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085A1BC-6994-2355-5E00-56B3E425EA5A}"/>
              </a:ext>
            </a:extLst>
          </p:cNvPr>
          <p:cNvSpPr/>
          <p:nvPr/>
        </p:nvSpPr>
        <p:spPr>
          <a:xfrm>
            <a:off x="592853" y="1389184"/>
            <a:ext cx="11211446" cy="4609682"/>
          </a:xfrm>
          <a:prstGeom prst="rect">
            <a:avLst/>
          </a:prstGeom>
          <a:solidFill>
            <a:srgbClr val="D9D9D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2FDAE146-40DF-51E8-9163-0929F0E554DE}"/>
              </a:ext>
            </a:extLst>
          </p:cNvPr>
          <p:cNvSpPr txBox="1">
            <a:spLocks/>
          </p:cNvSpPr>
          <p:nvPr/>
        </p:nvSpPr>
        <p:spPr>
          <a:xfrm>
            <a:off x="695325" y="239105"/>
            <a:ext cx="10764838" cy="1072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Åkerier i uppstartsgeografier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EBD8932-4298-065E-EB48-339D9244E1BF}"/>
              </a:ext>
            </a:extLst>
          </p:cNvPr>
          <p:cNvSpPr txBox="1"/>
          <p:nvPr/>
        </p:nvSpPr>
        <p:spPr>
          <a:xfrm>
            <a:off x="5649686" y="1311391"/>
            <a:ext cx="7041382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Pär Anderssons Åkeri i </a:t>
            </a:r>
            <a:r>
              <a:rPr lang="sv-SE" sz="2400" b="1" err="1">
                <a:solidFill>
                  <a:schemeClr val="bg1"/>
                </a:solidFill>
              </a:rPr>
              <a:t>Kättilsmåla</a:t>
            </a:r>
            <a:r>
              <a:rPr lang="sv-SE" sz="2400" b="1">
                <a:solidFill>
                  <a:schemeClr val="bg1"/>
                </a:solidFill>
              </a:rPr>
              <a:t> AB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Richard </a:t>
            </a:r>
            <a:r>
              <a:rPr lang="sv-SE" sz="2400" b="1" err="1">
                <a:solidFill>
                  <a:schemeClr val="bg1"/>
                </a:solidFill>
              </a:rPr>
              <a:t>Rotstehn</a:t>
            </a:r>
            <a:r>
              <a:rPr lang="sv-SE" sz="2400" b="1">
                <a:solidFill>
                  <a:schemeClr val="bg1"/>
                </a:solidFill>
              </a:rPr>
              <a:t> Transport 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Haghultsgruppen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 err="1">
                <a:solidFill>
                  <a:schemeClr val="bg1"/>
                </a:solidFill>
              </a:rPr>
              <a:t>Elmelids</a:t>
            </a:r>
            <a:r>
              <a:rPr lang="sv-SE" sz="2400" b="1">
                <a:solidFill>
                  <a:schemeClr val="bg1"/>
                </a:solidFill>
              </a:rPr>
              <a:t> transporter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Gällareds Åkeri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Skogstransporter i Svenljunga AB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D0A3B7B-F8A1-E697-3DC4-C6950AA370DE}"/>
              </a:ext>
            </a:extLst>
          </p:cNvPr>
          <p:cNvSpPr txBox="1"/>
          <p:nvPr/>
        </p:nvSpPr>
        <p:spPr>
          <a:xfrm>
            <a:off x="772049" y="1389184"/>
            <a:ext cx="7360416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Södra Eget Åkeri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Heikki </a:t>
            </a:r>
            <a:r>
              <a:rPr lang="sv-SE" sz="2400" b="1" err="1">
                <a:solidFill>
                  <a:schemeClr val="bg1"/>
                </a:solidFill>
              </a:rPr>
              <a:t>Isomettä</a:t>
            </a:r>
            <a:r>
              <a:rPr lang="sv-SE" sz="2400" b="1">
                <a:solidFill>
                  <a:schemeClr val="bg1"/>
                </a:solidFill>
              </a:rPr>
              <a:t> Åkeri 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 err="1">
                <a:solidFill>
                  <a:schemeClr val="bg1"/>
                </a:solidFill>
              </a:rPr>
              <a:t>Nilzens</a:t>
            </a:r>
            <a:r>
              <a:rPr lang="sv-SE" sz="2400" b="1">
                <a:solidFill>
                  <a:schemeClr val="bg1"/>
                </a:solidFill>
              </a:rPr>
              <a:t> Åkeri 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Walterssons åkeri 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Emil Nilsson Åkeri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1">
                <a:solidFill>
                  <a:schemeClr val="bg1"/>
                </a:solidFill>
              </a:rPr>
              <a:t>Mas Transport AB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3A5B901-023D-0A0C-F50F-04252DBFA549}"/>
              </a:ext>
            </a:extLst>
          </p:cNvPr>
          <p:cNvSpPr txBox="1"/>
          <p:nvPr/>
        </p:nvSpPr>
        <p:spPr>
          <a:xfrm>
            <a:off x="1004835" y="5446207"/>
            <a:ext cx="852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2000">
                <a:solidFill>
                  <a:schemeClr val="bg1"/>
                </a:solidFill>
              </a:rPr>
              <a:t>Övriga startar succesivt i dialog med sin transportledare </a:t>
            </a:r>
          </a:p>
        </p:txBody>
      </p:sp>
    </p:spTree>
    <p:extLst>
      <p:ext uri="{BB962C8B-B14F-4D97-AF65-F5344CB8AC3E}">
        <p14:creationId xmlns:p14="http://schemas.microsoft.com/office/powerpoint/2010/main" val="86180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623279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jonkl\AppData\Local\Templafy\AddIns\PowerPointVsto\3074c885-e40c-4980-a683-2fd8e41173d1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jonkl\AppData\Local\Templafy\AddIns\PowerPointVsto\996300ed-b05c-479f-ad9f-acd4a66bc946.jpeg"/>
</p:tagLst>
</file>

<file path=ppt/theme/theme1.xml><?xml version="1.0" encoding="utf-8"?>
<a:theme xmlns:a="http://schemas.openxmlformats.org/drawingml/2006/main" name="1. Södra - Startbilder, kaptelbilder, avslutningsbilder">
  <a:themeElements>
    <a:clrScheme name="Södra färger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D8E5"/>
      </a:accent1>
      <a:accent2>
        <a:srgbClr val="9FD0B1"/>
      </a:accent2>
      <a:accent3>
        <a:srgbClr val="F8DF51"/>
      </a:accent3>
      <a:accent4>
        <a:srgbClr val="EDF1F2"/>
      </a:accent4>
      <a:accent5>
        <a:srgbClr val="008549"/>
      </a:accent5>
      <a:accent6>
        <a:srgbClr val="E36149"/>
      </a:accent6>
      <a:hlink>
        <a:srgbClr val="007993"/>
      </a:hlink>
      <a:folHlink>
        <a:srgbClr val="00506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600"/>
          </a:spcBef>
          <a:defRPr sz="20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600"/>
          </a:spcBef>
          <a:defRPr sz="2000" dirty="0" err="1" smtClean="0"/>
        </a:defPPr>
      </a:lstStyle>
    </a:txDef>
  </a:objectDefaults>
  <a:extraClrSchemeLst/>
  <a:custClrLst>
    <a:custClr name="Södra highlight color">
      <a:srgbClr val="F9423A"/>
    </a:custClr>
  </a:custClrLst>
  <a:extLst>
    <a:ext uri="{05A4C25C-085E-4340-85A3-A5531E510DB2}">
      <thm15:themeFamily xmlns:thm15="http://schemas.microsoft.com/office/thememl/2012/main" name="Sodra-mall-2022" id="{BFAC0A15-8806-B647-8FC2-2D4D28E8AA12}" vid="{13983BAB-60A6-2B44-B1FF-43064E9B2941}"/>
    </a:ext>
  </a:extLst>
</a:theme>
</file>

<file path=ppt/theme/theme2.xml><?xml version="1.0" encoding="utf-8"?>
<a:theme xmlns:a="http://schemas.openxmlformats.org/drawingml/2006/main" name="2. Södra - Standardbilder">
  <a:themeElements>
    <a:clrScheme name="Södra färger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D8E5"/>
      </a:accent1>
      <a:accent2>
        <a:srgbClr val="9FD0B1"/>
      </a:accent2>
      <a:accent3>
        <a:srgbClr val="F8DF51"/>
      </a:accent3>
      <a:accent4>
        <a:srgbClr val="EDF1F2"/>
      </a:accent4>
      <a:accent5>
        <a:srgbClr val="008549"/>
      </a:accent5>
      <a:accent6>
        <a:srgbClr val="E36149"/>
      </a:accent6>
      <a:hlink>
        <a:srgbClr val="007993"/>
      </a:hlink>
      <a:folHlink>
        <a:srgbClr val="00506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600"/>
          </a:spcBef>
          <a:defRPr sz="1100" dirty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600"/>
          </a:spcBef>
          <a:defRPr sz="2000" dirty="0" err="1" smtClean="0"/>
        </a:defPPr>
      </a:lstStyle>
    </a:txDef>
  </a:objectDefaults>
  <a:extraClrSchemeLst/>
  <a:custClrLst>
    <a:custClr name="Södra highlight color">
      <a:srgbClr val="F9423A"/>
    </a:custClr>
  </a:custClrLst>
  <a:extLst>
    <a:ext uri="{05A4C25C-085E-4340-85A3-A5531E510DB2}">
      <thm15:themeFamily xmlns:thm15="http://schemas.microsoft.com/office/thememl/2012/main" name="Sodra-mall-2022" id="{BFAC0A15-8806-B647-8FC2-2D4D28E8AA12}" vid="{F3676FA2-20AF-5D4D-9F37-5B672B0ED254}"/>
    </a:ext>
  </a:extLst>
</a:theme>
</file>

<file path=ppt/theme/theme3.xml><?xml version="1.0" encoding="utf-8"?>
<a:theme xmlns:a="http://schemas.openxmlformats.org/drawingml/2006/main" name="3. Södra - Alternativa bildlösningar">
  <a:themeElements>
    <a:clrScheme name="Södra färger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D8E5"/>
      </a:accent1>
      <a:accent2>
        <a:srgbClr val="9FD0B1"/>
      </a:accent2>
      <a:accent3>
        <a:srgbClr val="F8DF51"/>
      </a:accent3>
      <a:accent4>
        <a:srgbClr val="EDF1F2"/>
      </a:accent4>
      <a:accent5>
        <a:srgbClr val="008549"/>
      </a:accent5>
      <a:accent6>
        <a:srgbClr val="E36149"/>
      </a:accent6>
      <a:hlink>
        <a:srgbClr val="007993"/>
      </a:hlink>
      <a:folHlink>
        <a:srgbClr val="00506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600"/>
          </a:spcBef>
          <a:defRPr sz="20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600"/>
          </a:spcBef>
          <a:defRPr sz="2000" dirty="0" err="1" smtClean="0"/>
        </a:defPPr>
      </a:lstStyle>
    </a:txDef>
  </a:objectDefaults>
  <a:extraClrSchemeLst/>
  <a:custClrLst>
    <a:custClr name="Södra highlight color">
      <a:srgbClr val="F9423A"/>
    </a:custClr>
  </a:custClrLst>
  <a:extLst>
    <a:ext uri="{05A4C25C-085E-4340-85A3-A5531E510DB2}">
      <thm15:themeFamily xmlns:thm15="http://schemas.microsoft.com/office/thememl/2012/main" name="Sodra-mall-2022" id="{BFAC0A15-8806-B647-8FC2-2D4D28E8AA12}" vid="{CDCEF0B8-8BFB-4145-A338-AF4373CB4C34}"/>
    </a:ext>
  </a:extLst>
</a:theme>
</file>

<file path=ppt/theme/theme4.xml><?xml version="1.0" encoding="utf-8"?>
<a:theme xmlns:a="http://schemas.openxmlformats.org/drawingml/2006/main" name="4. Södra - Grå bilder">
  <a:themeElements>
    <a:clrScheme name="Södra färger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D8E5"/>
      </a:accent1>
      <a:accent2>
        <a:srgbClr val="9FD0B1"/>
      </a:accent2>
      <a:accent3>
        <a:srgbClr val="F8DF51"/>
      </a:accent3>
      <a:accent4>
        <a:srgbClr val="EDF1F2"/>
      </a:accent4>
      <a:accent5>
        <a:srgbClr val="008549"/>
      </a:accent5>
      <a:accent6>
        <a:srgbClr val="E36149"/>
      </a:accent6>
      <a:hlink>
        <a:srgbClr val="007993"/>
      </a:hlink>
      <a:folHlink>
        <a:srgbClr val="00506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600"/>
          </a:spcBef>
          <a:defRPr sz="20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600"/>
          </a:spcBef>
          <a:defRPr sz="2000" dirty="0" err="1" smtClean="0"/>
        </a:defPPr>
      </a:lstStyle>
    </a:txDef>
  </a:objectDefaults>
  <a:extraClrSchemeLst/>
  <a:custClrLst>
    <a:custClr name="Södra highlight color">
      <a:srgbClr val="F9423A"/>
    </a:custClr>
  </a:custClrLst>
  <a:extLst>
    <a:ext uri="{05A4C25C-085E-4340-85A3-A5531E510DB2}">
      <thm15:themeFamily xmlns:thm15="http://schemas.microsoft.com/office/thememl/2012/main" name="Sodra-mall-2022" id="{BFAC0A15-8806-B647-8FC2-2D4D28E8AA12}" vid="{B02D8585-2502-BC44-9E0C-50BC53183242}"/>
    </a:ext>
  </a:extLst>
</a:theme>
</file>

<file path=ppt/theme/theme5.xml><?xml version="1.0" encoding="utf-8"?>
<a:theme xmlns:a="http://schemas.openxmlformats.org/drawingml/2006/main" name="5. Södra - Specialbilder">
  <a:themeElements>
    <a:clrScheme name="Södra färger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D8E5"/>
      </a:accent1>
      <a:accent2>
        <a:srgbClr val="9FD0B1"/>
      </a:accent2>
      <a:accent3>
        <a:srgbClr val="F8DF51"/>
      </a:accent3>
      <a:accent4>
        <a:srgbClr val="EDF1F2"/>
      </a:accent4>
      <a:accent5>
        <a:srgbClr val="008549"/>
      </a:accent5>
      <a:accent6>
        <a:srgbClr val="E36149"/>
      </a:accent6>
      <a:hlink>
        <a:srgbClr val="007993"/>
      </a:hlink>
      <a:folHlink>
        <a:srgbClr val="00506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600"/>
          </a:spcBef>
          <a:defRPr sz="20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600"/>
          </a:spcBef>
          <a:defRPr sz="2000" dirty="0" err="1" smtClean="0"/>
        </a:defPPr>
      </a:lstStyle>
    </a:txDef>
  </a:objectDefaults>
  <a:extraClrSchemeLst/>
  <a:custClrLst>
    <a:custClr name="Södra highlight color">
      <a:srgbClr val="F9423A"/>
    </a:custClr>
  </a:custClrLst>
  <a:extLst>
    <a:ext uri="{05A4C25C-085E-4340-85A3-A5531E510DB2}">
      <thm15:themeFamily xmlns:thm15="http://schemas.microsoft.com/office/thememl/2012/main" name="Sodra-mall-2022" id="{BFAC0A15-8806-B647-8FC2-2D4D28E8AA12}" vid="{2AC6BB8D-51CB-C64F-B675-21583C4B157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CDCAEE0-3BC1-6D41-B171-26AB7BB5D069}">
  <we:reference id="wa104380278" version="1.0.0.6" store="sv-SE" storeType="OMEX"/>
  <we:alternateReferences>
    <we:reference id="WA104380278" version="1.0.0.6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3.xml><?xml version="1.0" encoding="utf-8"?>
<TemplafySlideTemplateConfiguration><![CDATA[{"slideVersion":1,"isValidatorEnabled":false,"isLocked":false,"elementsMetadata":[],"slideId":"1051918038652157953","enableDocumentContentUpdater":false,"version":"2.0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TemplateConfiguration><![CDATA[{"slideVersion":1,"isValidatorEnabled":false,"isLocked":false,"elementsMetadata":[],"slideId":"987428881415274501","enableDocumentContentUpdater":false,"version":"2.0"}]]></TemplafySlideTemplateConfiguration>
</file>

<file path=customXml/item16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TemplateConfiguration><![CDATA[{"elementsMetadata":[],"transformationConfigurations":[],"templateName":"Tom-Sodra-mall-2022","templateDescription":"","enableDocumentContentUpdater":false,"version":"2.0"}]]></TemplafyTemplateConfiguration>
</file>

<file path=customXml/item5.xml><?xml version="1.0" encoding="utf-8"?>
<TemplafyFormConfiguration><![CDATA[{"formFields":[],"formDataEntries":[]}]]></TemplafyFormConfiguration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E4FEA71F6CCDC47A4F5E4BAF2C4C727" ma:contentTypeVersion="2" ma:contentTypeDescription="Skapa ett nytt dokument." ma:contentTypeScope="" ma:versionID="afc185a1fa4b4bcf2142772e9cd89107">
  <xsd:schema xmlns:xsd="http://www.w3.org/2001/XMLSchema" xmlns:xs="http://www.w3.org/2001/XMLSchema" xmlns:p="http://schemas.microsoft.com/office/2006/metadata/properties" xmlns:ns2="97312cf8-bf9b-4441-ae44-1af7f3a96455" targetNamespace="http://schemas.microsoft.com/office/2006/metadata/properties" ma:root="true" ma:fieldsID="49c38f897bc698e0349a09377aeba7aa" ns2:_="">
    <xsd:import namespace="97312cf8-bf9b-4441-ae44-1af7f3a964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312cf8-bf9b-4441-ae44-1af7f3a964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TemplafySlideTemplateConfiguration><![CDATA[{"slideVersion":1,"isValidatorEnabled":false,"isLocked":false,"elementsMetadata":[],"slideId":"896777721083068421","enableDocumentContentUpdater":false,"version":"2.0"}]]></TemplafySlideTemplateConfiguration>
</file>

<file path=customXml/item8.xml><?xml version="1.0" encoding="utf-8"?>
<TemplafyTemplateConfiguration><![CDATA[{"elementsMetadata":[],"transformationConfigurations":[],"templateName":"Tom-Sodra-mall-2022","templateDescription":"","enableDocumentContentUpdater":false,"version":"2.0"}]]></TemplafyTemplateConfiguration>
</file>

<file path=customXml/item9.xml><?xml version="1.0" encoding="utf-8"?>
<TemplafySlideTemplateConfiguration><![CDATA[{"slideVersion":1,"isValidatorEnabled":false,"isLocked":false,"elementsMetadata":[],"slideId":"637976216563539478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FFB18037-76EA-427A-BE53-EC53C8DC2B72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9671451D-D106-4A21-9CD1-92A7916DDC4A}">
  <ds:schemaRefs/>
</ds:datastoreItem>
</file>

<file path=customXml/itemProps11.xml><?xml version="1.0" encoding="utf-8"?>
<ds:datastoreItem xmlns:ds="http://schemas.openxmlformats.org/officeDocument/2006/customXml" ds:itemID="{433AA8DE-B863-49B2-8857-B7C0853B5EAB}">
  <ds:schemaRefs/>
</ds:datastoreItem>
</file>

<file path=customXml/itemProps12.xml><?xml version="1.0" encoding="utf-8"?>
<ds:datastoreItem xmlns:ds="http://schemas.openxmlformats.org/officeDocument/2006/customXml" ds:itemID="{947A2487-337D-408B-A86E-6053D40F0FCD}">
  <ds:schemaRefs>
    <ds:schemaRef ds:uri="97312cf8-bf9b-4441-ae44-1af7f3a9645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.xml><?xml version="1.0" encoding="utf-8"?>
<ds:datastoreItem xmlns:ds="http://schemas.openxmlformats.org/officeDocument/2006/customXml" ds:itemID="{A92259B1-6A75-4F18-A5ED-DADE00563AE0}">
  <ds:schemaRefs/>
</ds:datastoreItem>
</file>

<file path=customXml/itemProps14.xml><?xml version="1.0" encoding="utf-8"?>
<ds:datastoreItem xmlns:ds="http://schemas.openxmlformats.org/officeDocument/2006/customXml" ds:itemID="{83103CBE-7BCD-4D44-BD98-9E4A72120327}">
  <ds:schemaRefs/>
</ds:datastoreItem>
</file>

<file path=customXml/itemProps15.xml><?xml version="1.0" encoding="utf-8"?>
<ds:datastoreItem xmlns:ds="http://schemas.openxmlformats.org/officeDocument/2006/customXml" ds:itemID="{191E07EA-04EE-413D-9F7A-6958770B47B1}">
  <ds:schemaRefs/>
</ds:datastoreItem>
</file>

<file path=customXml/itemProps16.xml><?xml version="1.0" encoding="utf-8"?>
<ds:datastoreItem xmlns:ds="http://schemas.openxmlformats.org/officeDocument/2006/customXml" ds:itemID="{AC0A87B1-BE45-41F4-B1CF-C7D7164FDA6B}">
  <ds:schemaRefs/>
</ds:datastoreItem>
</file>

<file path=customXml/itemProps2.xml><?xml version="1.0" encoding="utf-8"?>
<ds:datastoreItem xmlns:ds="http://schemas.openxmlformats.org/officeDocument/2006/customXml" ds:itemID="{99137324-7370-4640-A3B1-0B1627B6ACE5}">
  <ds:schemaRefs/>
</ds:datastoreItem>
</file>

<file path=customXml/itemProps3.xml><?xml version="1.0" encoding="utf-8"?>
<ds:datastoreItem xmlns:ds="http://schemas.openxmlformats.org/officeDocument/2006/customXml" ds:itemID="{618DF162-478B-43D2-9FBA-8FF103C54A65}">
  <ds:schemaRefs/>
</ds:datastoreItem>
</file>

<file path=customXml/itemProps4.xml><?xml version="1.0" encoding="utf-8"?>
<ds:datastoreItem xmlns:ds="http://schemas.openxmlformats.org/officeDocument/2006/customXml" ds:itemID="{83AD57F2-3C3C-4A86-969C-431CA6898191}">
  <ds:schemaRefs/>
</ds:datastoreItem>
</file>

<file path=customXml/itemProps5.xml><?xml version="1.0" encoding="utf-8"?>
<ds:datastoreItem xmlns:ds="http://schemas.openxmlformats.org/officeDocument/2006/customXml" ds:itemID="{1A43AB54-9827-44AB-BA8C-BE1EC34178F1}">
  <ds:schemaRefs/>
</ds:datastoreItem>
</file>

<file path=customXml/itemProps6.xml><?xml version="1.0" encoding="utf-8"?>
<ds:datastoreItem xmlns:ds="http://schemas.openxmlformats.org/officeDocument/2006/customXml" ds:itemID="{9CC73AEB-A254-4A12-BE29-0039E911CCEB}">
  <ds:schemaRefs>
    <ds:schemaRef ds:uri="97312cf8-bf9b-4441-ae44-1af7f3a964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12C53DBD-9C66-43CB-A318-2F3A4D33EBC1}">
  <ds:schemaRefs/>
</ds:datastoreItem>
</file>

<file path=customXml/itemProps8.xml><?xml version="1.0" encoding="utf-8"?>
<ds:datastoreItem xmlns:ds="http://schemas.openxmlformats.org/officeDocument/2006/customXml" ds:itemID="{7C9E6AB6-7CA5-42CC-94D5-EA6164193816}">
  <ds:schemaRefs/>
</ds:datastoreItem>
</file>

<file path=customXml/itemProps9.xml><?xml version="1.0" encoding="utf-8"?>
<ds:datastoreItem xmlns:ds="http://schemas.openxmlformats.org/officeDocument/2006/customXml" ds:itemID="{D147D59B-11D0-4B65-BAC9-99A17E9F9A50}">
  <ds:schemaRefs/>
</ds:datastoreItem>
</file>

<file path=docMetadata/LabelInfo.xml><?xml version="1.0" encoding="utf-8"?>
<clbl:labelList xmlns:clbl="http://schemas.microsoft.com/office/2020/mipLabelMetadata">
  <clbl:label id="{4fd1c0e0-3cb1-4c2b-8ef8-e36cb310581c}" enabled="0" method="" siteId="{4fd1c0e0-3cb1-4c2b-8ef8-e36cb310581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Application>Microsoft Office PowerPoint</Application>
  <PresentationFormat>Widescreen</PresentationFormat>
  <Slides>64</Slides>
  <Notes>42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1. Södra - Startbilder, kaptelbilder, avslutningsbilder</vt:lpstr>
      <vt:lpstr>2. Södra - Standardbilder</vt:lpstr>
      <vt:lpstr>3. Södra - Alternativa bildlösningar</vt:lpstr>
      <vt:lpstr>4. Södra - Grå bilder</vt:lpstr>
      <vt:lpstr>5. Södra - Specialbilder</vt:lpstr>
      <vt:lpstr>Inför VIOL 3 – Information/utbildning åkerier</vt:lpstr>
      <vt:lpstr>PowerPoint Presentation</vt:lpstr>
      <vt:lpstr>Omläggning - Södras övergång från VIOL 2 &gt; VIOL 3</vt:lpstr>
      <vt:lpstr>Tidplan – Viktiga datum</vt:lpstr>
      <vt:lpstr>PowerPoint Presentation</vt:lpstr>
      <vt:lpstr>Tillsammans skapar  vi en säker arbetsmiljö</vt:lpstr>
      <vt:lpstr>PowerPoint Presentation</vt:lpstr>
      <vt:lpstr>PowerPoint Presentation</vt:lpstr>
      <vt:lpstr>PowerPoint Presentation</vt:lpstr>
      <vt:lpstr>LogDrive och  Chaufförsklienten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Länkar – bra att ha</vt:lpstr>
      <vt:lpstr>Nu kommer första VIOL3- lasset: vad gör du?</vt:lpstr>
      <vt:lpstr>Samlastning Södras mottagningsplatser vid travmätning/Bildmätning</vt:lpstr>
      <vt:lpstr>Samlastning vid stockmätning vid Södras mottagningsplatser</vt:lpstr>
      <vt:lpstr>Ersättning för ökad tidsåtgång vid  lanseringen av VIOL3</vt:lpstr>
      <vt:lpstr>Ersättning.</vt:lpstr>
      <vt:lpstr>Fakturaspec för ersättning kopplat till VIOL 3</vt:lpstr>
      <vt:lpstr>E-utbildning Chaufförsklienten</vt:lpstr>
      <vt:lpstr>Vältlappar VIOL 2 / VIOL 3</vt:lpstr>
      <vt:lpstr>VIOL 2</vt:lpstr>
      <vt:lpstr>Märkning mot Södras mottagningsplatser (bildmätning)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Sandstedt, Gustav</dc:creator>
  <cp:revision>1</cp:revision>
  <dcterms:created xsi:type="dcterms:W3CDTF">2025-02-12T07:47:18Z</dcterms:created>
  <dcterms:modified xsi:type="dcterms:W3CDTF">2025-04-16T09:13:32Z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0x0101001E4FEA71F6CCDC47A4F5E4BAF2C4C727</vt:lpwstr>
  </property>
  <property fmtid="{D5CDD505-2E9C-101B-9397-08002B2CF9AE}" pid="3" name="TemplafyTimeStamp">
    <vt:lpwstr>2022-09-01T09:34:16</vt:lpwstr>
  </property>
  <property fmtid="{D5CDD505-2E9C-101B-9397-08002B2CF9AE}" pid="4" name="TemplafyTenantId">
    <vt:lpwstr>sodra</vt:lpwstr>
  </property>
  <property fmtid="{D5CDD505-2E9C-101B-9397-08002B2CF9AE}" pid="5" name="TemplafyTemplateId">
    <vt:lpwstr>637976216555569125</vt:lpwstr>
  </property>
  <property fmtid="{D5CDD505-2E9C-101B-9397-08002B2CF9AE}" pid="6" name="TemplafyUserProfileId">
    <vt:lpwstr>1064567852134041487</vt:lpwstr>
  </property>
  <property fmtid="{D5CDD505-2E9C-101B-9397-08002B2CF9AE}" pid="7" name="TemplafyFromBlank">
    <vt:bool>true</vt:bool>
  </property>
</Properties>
</file>