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66" r:id="rId6"/>
    <p:sldId id="267" r:id="rId7"/>
    <p:sldId id="261" r:id="rId8"/>
    <p:sldId id="257" r:id="rId9"/>
    <p:sldId id="258" r:id="rId10"/>
    <p:sldId id="272" r:id="rId11"/>
    <p:sldId id="268" r:id="rId12"/>
    <p:sldId id="269" r:id="rId13"/>
  </p:sldIdLst>
  <p:sldSz cx="12192000" cy="6858000"/>
  <p:notesSz cx="10090150" cy="144478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FFFF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B4D1E8-9129-4795-9270-DC230EA3B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89B1DBB-B309-470B-A82D-B5FF30DD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79D926-EF09-4615-89F9-98EABC37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17694B-A801-409C-A19A-27E51844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E1CD7A-221E-43E7-9C6B-0E544DBB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81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DBA6D5-3EF2-465D-AD4B-35E3B173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FA0AA1B-A584-4240-AE9F-7745A0697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6540F4-BD92-43B1-949E-6EC1849C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4C5794-2C55-4DB7-9437-0C7D6290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F2EAA9-E607-44C4-96A7-84E90916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692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019CE17-45BE-4895-8A5A-1C41C69D9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9502881-0B4A-441E-955E-F05FB40C0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E6B9BE9-DCBA-4073-90BF-940331B00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D5A4D49-ACA8-4AF6-A4B6-2C2FA84A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886DB95-45C9-47C2-9583-DC947201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26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E6A2D6-E8F1-4A5B-97E1-FA23AF61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642545-4E36-4505-8F99-A642AE221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E247CAA-E8CB-4583-B663-956FF667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12CAACD-E4C0-400E-B425-72CA8916B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39AD01-DC32-46D5-9618-6CA222C5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83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A3F0E6-13B7-4E3D-9E69-DC684FB5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01A639-29CC-40C2-8C15-F5C143F2E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0A1FCB-DC4D-46BD-9318-47291244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B10CA7-E6A2-45AD-BE49-D51EA91B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ABC7D1A-5E01-4F05-BD17-FB7A05F8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745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4406E5-B2CE-453D-8B53-CF9B2789E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C63BC51-A8F1-4026-9B5B-D940294A6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58A767D-7A5A-4088-AD9C-CACC4E2B3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3D155B-79FC-422D-9376-D74A5FE5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B28987-8388-41F7-9E17-3126AB2F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F29EF22-6824-4ED9-AF02-D67623CF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40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F5EC6-1E34-4454-A439-55C5B72E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EFC3F29-49AB-4036-A035-0D9EDA9CB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3BDD2C1-8224-4E6A-A21A-E425A8F30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59DDD15-8164-41A0-A04C-D52392937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2187A6E-EB85-41CD-A3DA-0D6A9EBC5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13C4C38-50E8-4972-8311-5C9BFA4C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970C5FA-F6E9-413D-A9F3-0DB1FAED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F1BB41E-7028-42AD-91AA-3BDA4C9D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327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5E5536-E677-4149-8DEF-E7C616394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5E76178-B970-4FC3-8CA5-DE135D51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BE857D6-37C5-4C4F-B514-8F949A86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422E084-F25A-4D31-ABD2-F88E3806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272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3B772BD-CDE3-4B80-8EA1-3F6F511CE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BA2555-AD3D-4AF8-88ED-4426975E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8324665-4575-480E-B265-6517651C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58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B41D8D0-4BAC-4707-959C-36DA5C7C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8ABD8C-836F-4F17-8E31-A991F50A6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0EEBA0E-6CCB-4194-BD3D-B7F1FDE4E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B0758D-F183-492B-9DF9-85FF02F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172E10A-9870-4685-9CD9-48E46F67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D35912-4000-4934-9DC6-3E02991A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40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7558EF-AF3A-47C7-8DF0-956B87165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524295B-33A2-4DB0-ABE7-5C1DAEC080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4D0F55-A347-41A8-ADAC-11737C0E3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8C1F476-9143-4303-8C73-2F7855EA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A1039A4-2362-43D1-9F11-3BCBC475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BD0A8FC-8A16-46BE-B288-A4FBE458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56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B17854F-F255-45D1-A9AE-374D05AE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939443-A243-4767-895A-6C6C0859A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5D59CF-95B0-4B61-9891-08786DC14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595A5-46D8-49B2-9956-5B6A03FCE231}" type="datetimeFigureOut">
              <a:rPr lang="sv-SE" smtClean="0"/>
              <a:t>2025-08-19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C3F5BF-D859-4276-BCFB-25EB709D3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F51ED39-CC11-473E-AA99-8A29B4832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DB2B6-8D6F-4740-93A6-2DF1A1D7ABF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357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himmel, väg, utomhus&#10;&#10;Automatiskt genererad beskrivning">
            <a:extLst>
              <a:ext uri="{FF2B5EF4-FFF2-40B4-BE49-F238E27FC236}">
                <a16:creationId xmlns:a16="http://schemas.microsoft.com/office/drawing/2014/main" id="{422F03E4-4987-4409-8A15-BC099A23E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0" y="0"/>
            <a:ext cx="9968459" cy="6858000"/>
          </a:xfrm>
          <a:prstGeom prst="rect">
            <a:avLst/>
          </a:prstGeom>
        </p:spPr>
      </p:pic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AA31974C-0250-4B75-8E04-8EFC3874B3D4}"/>
              </a:ext>
            </a:extLst>
          </p:cNvPr>
          <p:cNvCxnSpPr>
            <a:cxnSpLocks/>
          </p:cNvCxnSpPr>
          <p:nvPr/>
        </p:nvCxnSpPr>
        <p:spPr>
          <a:xfrm flipV="1">
            <a:off x="4432300" y="4889500"/>
            <a:ext cx="1054100" cy="1968501"/>
          </a:xfrm>
          <a:prstGeom prst="straightConnector1">
            <a:avLst/>
          </a:prstGeom>
          <a:ln w="76200">
            <a:solidFill>
              <a:srgbClr val="FFFF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A091483F-FB48-453A-9C50-C631F5ACD23B}"/>
              </a:ext>
            </a:extLst>
          </p:cNvPr>
          <p:cNvSpPr txBox="1"/>
          <p:nvPr/>
        </p:nvSpPr>
        <p:spPr>
          <a:xfrm>
            <a:off x="0" y="0"/>
            <a:ext cx="285552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sv-SE" sz="2800"/>
              <a:t>Welcome to Södra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A4DF39A-ED51-4EF7-B722-2BE2A3B0455A}"/>
              </a:ext>
            </a:extLst>
          </p:cNvPr>
          <p:cNvSpPr/>
          <p:nvPr/>
        </p:nvSpPr>
        <p:spPr>
          <a:xfrm>
            <a:off x="0" y="5918201"/>
            <a:ext cx="2368030" cy="92710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>
                <a:solidFill>
                  <a:schemeClr val="tx1"/>
                </a:solidFill>
              </a:rPr>
              <a:t>Follow</a:t>
            </a:r>
            <a:r>
              <a:rPr lang="sv-SE">
                <a:solidFill>
                  <a:schemeClr val="tx1"/>
                </a:solidFill>
              </a:rPr>
              <a:t> the  </a:t>
            </a:r>
            <a:r>
              <a:rPr lang="sv-SE" err="1">
                <a:solidFill>
                  <a:schemeClr val="tx1"/>
                </a:solidFill>
              </a:rPr>
              <a:t>yellow</a:t>
            </a:r>
            <a:r>
              <a:rPr lang="sv-SE">
                <a:solidFill>
                  <a:schemeClr val="tx1"/>
                </a:solidFill>
              </a:rPr>
              <a:t> </a:t>
            </a:r>
            <a:r>
              <a:rPr lang="sv-SE" err="1">
                <a:solidFill>
                  <a:schemeClr val="tx1"/>
                </a:solidFill>
              </a:rPr>
              <a:t>line</a:t>
            </a:r>
            <a:r>
              <a:rPr lang="sv-SE">
                <a:solidFill>
                  <a:schemeClr val="tx1"/>
                </a:solidFill>
              </a:rPr>
              <a:t>, and park at the </a:t>
            </a:r>
            <a:r>
              <a:rPr lang="sv-SE" err="1">
                <a:solidFill>
                  <a:schemeClr val="tx1"/>
                </a:solidFill>
              </a:rPr>
              <a:t>scale</a:t>
            </a:r>
            <a:r>
              <a:rPr lang="sv-SE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FE3C7B7-79A7-4902-9191-529751C67362}"/>
              </a:ext>
            </a:extLst>
          </p:cNvPr>
          <p:cNvSpPr txBox="1"/>
          <p:nvPr/>
        </p:nvSpPr>
        <p:spPr>
          <a:xfrm>
            <a:off x="0" y="5409168"/>
            <a:ext cx="4708661" cy="369332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SE" b="1" dirty="0"/>
              <a:t>Call </a:t>
            </a:r>
            <a:r>
              <a:rPr lang="sv-SE" b="1" dirty="0" err="1"/>
              <a:t>before</a:t>
            </a:r>
            <a:r>
              <a:rPr lang="sv-SE" b="1" dirty="0"/>
              <a:t> </a:t>
            </a:r>
            <a:r>
              <a:rPr lang="sv-SE" b="1" dirty="0" err="1"/>
              <a:t>you</a:t>
            </a:r>
            <a:r>
              <a:rPr lang="sv-SE" b="1" dirty="0"/>
              <a:t> </a:t>
            </a:r>
            <a:r>
              <a:rPr lang="sv-SE" b="1" dirty="0" err="1"/>
              <a:t>arrive</a:t>
            </a:r>
            <a:r>
              <a:rPr lang="sv-SE" b="1" dirty="0"/>
              <a:t> to the </a:t>
            </a:r>
            <a:r>
              <a:rPr lang="en-US" b="1" dirty="0"/>
              <a:t>Measuring Station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2568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 descr="En bild som visar byggnad, utomhus, kommer, vår&#10;&#10;Automatiskt genererad beskrivning">
            <a:extLst>
              <a:ext uri="{FF2B5EF4-FFF2-40B4-BE49-F238E27FC236}">
                <a16:creationId xmlns:a16="http://schemas.microsoft.com/office/drawing/2014/main" id="{2DD2BDE9-F2E3-411A-90F7-476EDA6E1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0374" y="1370373"/>
            <a:ext cx="6858000" cy="4117254"/>
          </a:xfrm>
          <a:prstGeom prst="rect">
            <a:avLst/>
          </a:prstGeom>
        </p:spPr>
      </p:pic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810F6A73-324F-4D36-8CA5-B59997A5F16B}"/>
              </a:ext>
            </a:extLst>
          </p:cNvPr>
          <p:cNvSpPr/>
          <p:nvPr/>
        </p:nvSpPr>
        <p:spPr>
          <a:xfrm>
            <a:off x="2028497" y="2528047"/>
            <a:ext cx="315309" cy="580913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A7F3B968-8C96-466D-B9C2-1B838B3C6C97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343807" y="1745951"/>
            <a:ext cx="2376715" cy="1072552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ktangel 21">
            <a:extLst>
              <a:ext uri="{FF2B5EF4-FFF2-40B4-BE49-F238E27FC236}">
                <a16:creationId xmlns:a16="http://schemas.microsoft.com/office/drawing/2014/main" id="{973EAAC2-0F48-4236-B616-199497307A1D}"/>
              </a:ext>
            </a:extLst>
          </p:cNvPr>
          <p:cNvSpPr/>
          <p:nvPr/>
        </p:nvSpPr>
        <p:spPr>
          <a:xfrm>
            <a:off x="7232727" y="102375"/>
            <a:ext cx="4830183" cy="424731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v-SE"/>
              <a:t>Park truck on the </a:t>
            </a:r>
            <a:r>
              <a:rPr lang="sv-SE" err="1"/>
              <a:t>scale</a:t>
            </a:r>
            <a:r>
              <a:rPr lang="sv-SE"/>
              <a:t>. </a:t>
            </a:r>
          </a:p>
          <a:p>
            <a:endParaRPr lang="sv-SE"/>
          </a:p>
          <a:p>
            <a:r>
              <a:rPr lang="sv-SE"/>
              <a:t>Call </a:t>
            </a:r>
            <a:r>
              <a:rPr lang="sv-SE" err="1"/>
              <a:t>one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</a:t>
            </a:r>
            <a:r>
              <a:rPr lang="sv-SE" err="1"/>
              <a:t>number</a:t>
            </a:r>
            <a:r>
              <a:rPr lang="sv-SE"/>
              <a:t> </a:t>
            </a:r>
            <a:r>
              <a:rPr lang="sv-SE" err="1"/>
              <a:t>below</a:t>
            </a:r>
            <a:r>
              <a:rPr lang="sv-SE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0340 628170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0340 628171</a:t>
            </a:r>
          </a:p>
          <a:p>
            <a:endParaRPr lang="sv-SE"/>
          </a:p>
          <a:p>
            <a:r>
              <a:rPr lang="en-US"/>
              <a:t>Describe what you will load, </a:t>
            </a:r>
          </a:p>
          <a:p>
            <a:pPr marL="2114550" lvl="4" indent="-285750">
              <a:buFont typeface="Wingdings" panose="05000000000000000000" pitchFamily="2" charset="2"/>
              <a:buChar char="Ø"/>
            </a:pPr>
            <a:r>
              <a:rPr lang="en-US" u="sng"/>
              <a:t>In this case Pellets</a:t>
            </a:r>
          </a:p>
          <a:p>
            <a:pPr lvl="4"/>
            <a:endParaRPr lang="en-US" u="sng"/>
          </a:p>
          <a:p>
            <a:r>
              <a:rPr lang="en-US"/>
              <a:t>You will receive a number [Scale-card].</a:t>
            </a:r>
          </a:p>
          <a:p>
            <a:r>
              <a:rPr lang="en-US"/>
              <a:t>Enroll the number at the </a:t>
            </a:r>
            <a:r>
              <a:rPr lang="sv-SE" err="1"/>
              <a:t>screen</a:t>
            </a:r>
            <a:r>
              <a:rPr lang="sv-SE"/>
              <a:t>.</a:t>
            </a:r>
          </a:p>
          <a:p>
            <a:pPr marL="1657350" lvl="3" indent="-285750">
              <a:buFont typeface="Wingdings" panose="05000000000000000000" pitchFamily="2" charset="2"/>
              <a:buChar char="Ø"/>
            </a:pPr>
            <a:r>
              <a:rPr lang="en-US"/>
              <a:t>The scale calculates the empty weight of the truck</a:t>
            </a:r>
          </a:p>
          <a:p>
            <a:pPr lvl="3"/>
            <a:endParaRPr lang="sv-SE"/>
          </a:p>
          <a:p>
            <a:endParaRPr lang="sv-SE"/>
          </a:p>
        </p:txBody>
      </p:sp>
      <p:pic>
        <p:nvPicPr>
          <p:cNvPr id="13" name="Bildobjekt 12" descr="En bild som visar text, behållare&#10;&#10;Automatiskt genererad beskrivning">
            <a:extLst>
              <a:ext uri="{FF2B5EF4-FFF2-40B4-BE49-F238E27FC236}">
                <a16:creationId xmlns:a16="http://schemas.microsoft.com/office/drawing/2014/main" id="{120FC79B-EBCE-4B71-BB37-C75424EAA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22" y="474939"/>
            <a:ext cx="1669184" cy="2542024"/>
          </a:xfrm>
          <a:prstGeom prst="rect">
            <a:avLst/>
          </a:prstGeom>
          <a:ln w="76200">
            <a:solidFill>
              <a:srgbClr val="00FFFF"/>
            </a:solidFill>
          </a:ln>
        </p:spPr>
      </p:pic>
      <p:sp>
        <p:nvSpPr>
          <p:cNvPr id="29" name="textruta 28">
            <a:extLst>
              <a:ext uri="{FF2B5EF4-FFF2-40B4-BE49-F238E27FC236}">
                <a16:creationId xmlns:a16="http://schemas.microsoft.com/office/drawing/2014/main" id="{9C69CE82-C042-42FA-8B05-F14ACA390CC1}"/>
              </a:ext>
            </a:extLst>
          </p:cNvPr>
          <p:cNvSpPr txBox="1"/>
          <p:nvPr/>
        </p:nvSpPr>
        <p:spPr>
          <a:xfrm>
            <a:off x="797897" y="3244333"/>
            <a:ext cx="24139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/>
              <a:t>Park truck on the </a:t>
            </a:r>
            <a:r>
              <a:rPr lang="sv-SE" err="1"/>
              <a:t>scale</a:t>
            </a:r>
            <a:r>
              <a:rPr lang="sv-SE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504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himmel, väg, utomhus&#10;&#10;Automatiskt genererad beskrivning">
            <a:extLst>
              <a:ext uri="{FF2B5EF4-FFF2-40B4-BE49-F238E27FC236}">
                <a16:creationId xmlns:a16="http://schemas.microsoft.com/office/drawing/2014/main" id="{B0FE2611-D8FE-41CF-8AB9-27960B9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6" y="182880"/>
            <a:ext cx="8835614" cy="4970033"/>
          </a:xfrm>
          <a:prstGeom prst="rect">
            <a:avLst/>
          </a:prstGeom>
        </p:spPr>
      </p:pic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66963F8C-392B-4D3A-82F4-5BAA22241E4C}"/>
              </a:ext>
            </a:extLst>
          </p:cNvPr>
          <p:cNvCxnSpPr>
            <a:cxnSpLocks/>
          </p:cNvCxnSpPr>
          <p:nvPr/>
        </p:nvCxnSpPr>
        <p:spPr>
          <a:xfrm flipV="1">
            <a:off x="5550946" y="2996005"/>
            <a:ext cx="545054" cy="102735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3775E323-C5E8-4577-9F06-07DE31724711}"/>
              </a:ext>
            </a:extLst>
          </p:cNvPr>
          <p:cNvSpPr/>
          <p:nvPr/>
        </p:nvSpPr>
        <p:spPr>
          <a:xfrm>
            <a:off x="2571077" y="4023361"/>
            <a:ext cx="2979869" cy="2452744"/>
          </a:xfrm>
          <a:custGeom>
            <a:avLst/>
            <a:gdLst>
              <a:gd name="connsiteX0" fmla="*/ 2979869 w 2979869"/>
              <a:gd name="connsiteY0" fmla="*/ 0 h 2452744"/>
              <a:gd name="connsiteX1" fmla="*/ 2183803 w 2979869"/>
              <a:gd name="connsiteY1" fmla="*/ 1183341 h 2452744"/>
              <a:gd name="connsiteX2" fmla="*/ 0 w 2979869"/>
              <a:gd name="connsiteY2" fmla="*/ 2452744 h 245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79869" h="2452744">
                <a:moveTo>
                  <a:pt x="2979869" y="0"/>
                </a:moveTo>
                <a:lnTo>
                  <a:pt x="2183803" y="1183341"/>
                </a:lnTo>
                <a:lnTo>
                  <a:pt x="0" y="2452744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8" name="Bildobjekt 17" descr="En bild som visar inomhus&#10;&#10;Automatiskt genererad beskrivning">
            <a:extLst>
              <a:ext uri="{FF2B5EF4-FFF2-40B4-BE49-F238E27FC236}">
                <a16:creationId xmlns:a16="http://schemas.microsoft.com/office/drawing/2014/main" id="{9CF55789-5C44-4F07-8F15-B746567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697" y="1270491"/>
            <a:ext cx="4969500" cy="2795344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6BCF5157-DD50-4C9B-AED5-9EABECA68995}"/>
              </a:ext>
            </a:extLst>
          </p:cNvPr>
          <p:cNvSpPr/>
          <p:nvPr/>
        </p:nvSpPr>
        <p:spPr>
          <a:xfrm>
            <a:off x="6096000" y="4650024"/>
            <a:ext cx="4035973" cy="209329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>
                <a:solidFill>
                  <a:sysClr val="windowText" lastClr="000000"/>
                </a:solidFill>
              </a:rPr>
              <a:t>Drive beside the tent. </a:t>
            </a:r>
          </a:p>
          <a:p>
            <a:endParaRPr lang="sv-SE">
              <a:solidFill>
                <a:sysClr val="windowText" lastClr="000000"/>
              </a:solidFill>
            </a:endParaRPr>
          </a:p>
          <a:p>
            <a:r>
              <a:rPr lang="sv-SE">
                <a:solidFill>
                  <a:sysClr val="windowText" lastClr="000000"/>
                </a:solidFill>
              </a:rPr>
              <a:t>To </a:t>
            </a:r>
            <a:r>
              <a:rPr lang="sv-SE" err="1">
                <a:solidFill>
                  <a:sysClr val="windowText" lastClr="000000"/>
                </a:solidFill>
              </a:rPr>
              <a:t>have</a:t>
            </a:r>
            <a:r>
              <a:rPr lang="sv-SE">
                <a:solidFill>
                  <a:sysClr val="windowText" lastClr="000000"/>
                </a:solidFill>
              </a:rPr>
              <a:t> </a:t>
            </a:r>
            <a:r>
              <a:rPr lang="sv-SE">
                <a:solidFill>
                  <a:schemeClr val="tx1"/>
                </a:solidFill>
              </a:rPr>
              <a:t>access</a:t>
            </a:r>
            <a:r>
              <a:rPr lang="sv-SE">
                <a:solidFill>
                  <a:sysClr val="windowText" lastClr="000000"/>
                </a:solidFill>
              </a:rPr>
              <a:t> to the gate, </a:t>
            </a:r>
            <a:r>
              <a:rPr lang="sv-SE" err="1">
                <a:solidFill>
                  <a:sysClr val="windowText" lastClr="000000"/>
                </a:solidFill>
              </a:rPr>
              <a:t>you</a:t>
            </a:r>
            <a:r>
              <a:rPr lang="sv-SE">
                <a:solidFill>
                  <a:sysClr val="windowText" lastClr="000000"/>
                </a:solidFill>
              </a:rPr>
              <a:t> must </a:t>
            </a:r>
            <a:r>
              <a:rPr lang="sv-SE" err="1">
                <a:solidFill>
                  <a:sysClr val="windowText" lastClr="000000"/>
                </a:solidFill>
              </a:rPr>
              <a:t>recive</a:t>
            </a:r>
            <a:r>
              <a:rPr lang="sv-SE">
                <a:solidFill>
                  <a:sysClr val="windowText" lastClr="000000"/>
                </a:solidFill>
              </a:rPr>
              <a:t> a SSG-</a:t>
            </a:r>
            <a:r>
              <a:rPr lang="sv-SE" err="1">
                <a:solidFill>
                  <a:sysClr val="windowText" lastClr="000000"/>
                </a:solidFill>
              </a:rPr>
              <a:t>card</a:t>
            </a:r>
            <a:r>
              <a:rPr lang="sv-SE">
                <a:solidFill>
                  <a:sysClr val="windowText" lastClr="000000"/>
                </a:solidFill>
              </a:rPr>
              <a:t>. </a:t>
            </a:r>
            <a:r>
              <a:rPr lang="sv-SE" err="1">
                <a:solidFill>
                  <a:sysClr val="windowText" lastClr="000000"/>
                </a:solidFill>
              </a:rPr>
              <a:t>You</a:t>
            </a:r>
            <a:r>
              <a:rPr lang="sv-SE">
                <a:solidFill>
                  <a:sysClr val="windowText" lastClr="000000"/>
                </a:solidFill>
              </a:rPr>
              <a:t> get the </a:t>
            </a:r>
            <a:r>
              <a:rPr lang="sv-SE" err="1">
                <a:solidFill>
                  <a:sysClr val="windowText" lastClr="000000"/>
                </a:solidFill>
              </a:rPr>
              <a:t>card</a:t>
            </a:r>
            <a:r>
              <a:rPr lang="sv-SE">
                <a:solidFill>
                  <a:sysClr val="windowText" lastClr="000000"/>
                </a:solidFill>
              </a:rPr>
              <a:t> in the reception at the </a:t>
            </a:r>
            <a:r>
              <a:rPr lang="en-US">
                <a:solidFill>
                  <a:sysClr val="windowText" lastClr="000000"/>
                </a:solidFill>
              </a:rPr>
              <a:t>Measuring Station. [</a:t>
            </a:r>
            <a:r>
              <a:rPr lang="sv-SE">
                <a:solidFill>
                  <a:sysClr val="windowText" lastClr="000000"/>
                </a:solidFill>
              </a:rPr>
              <a:t>Second </a:t>
            </a:r>
            <a:r>
              <a:rPr lang="sv-SE" err="1">
                <a:solidFill>
                  <a:sysClr val="windowText" lastClr="000000"/>
                </a:solidFill>
              </a:rPr>
              <a:t>floor</a:t>
            </a:r>
            <a:r>
              <a:rPr lang="sv-SE">
                <a:solidFill>
                  <a:sysClr val="windowText" lastClr="000000"/>
                </a:solidFill>
              </a:rPr>
              <a:t>]. </a:t>
            </a:r>
          </a:p>
          <a:p>
            <a:pPr algn="ctr"/>
            <a:endParaRPr lang="sv-SE"/>
          </a:p>
        </p:txBody>
      </p:sp>
      <p:sp>
        <p:nvSpPr>
          <p:cNvPr id="19" name="Frihandsfigur: Form 18">
            <a:extLst>
              <a:ext uri="{FF2B5EF4-FFF2-40B4-BE49-F238E27FC236}">
                <a16:creationId xmlns:a16="http://schemas.microsoft.com/office/drawing/2014/main" id="{BBF83C8F-45F2-4661-B2D7-9D9E079B1263}"/>
              </a:ext>
            </a:extLst>
          </p:cNvPr>
          <p:cNvSpPr/>
          <p:nvPr/>
        </p:nvSpPr>
        <p:spPr>
          <a:xfrm>
            <a:off x="9879724" y="3079531"/>
            <a:ext cx="893379" cy="2848303"/>
          </a:xfrm>
          <a:custGeom>
            <a:avLst/>
            <a:gdLst>
              <a:gd name="connsiteX0" fmla="*/ 0 w 893379"/>
              <a:gd name="connsiteY0" fmla="*/ 0 h 2848303"/>
              <a:gd name="connsiteX1" fmla="*/ 893379 w 893379"/>
              <a:gd name="connsiteY1" fmla="*/ 2585545 h 2848303"/>
              <a:gd name="connsiteX2" fmla="*/ 115614 w 893379"/>
              <a:gd name="connsiteY2" fmla="*/ 2848303 h 2848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3379" h="2848303">
                <a:moveTo>
                  <a:pt x="0" y="0"/>
                </a:moveTo>
                <a:lnTo>
                  <a:pt x="893379" y="2585545"/>
                </a:lnTo>
                <a:lnTo>
                  <a:pt x="115614" y="284830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890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En bild som visar väg, motorväg, motorvägskorsning i flera plan, stadium&#10;&#10;Automatiskt genererad beskrivning">
            <a:extLst>
              <a:ext uri="{FF2B5EF4-FFF2-40B4-BE49-F238E27FC236}">
                <a16:creationId xmlns:a16="http://schemas.microsoft.com/office/drawing/2014/main" id="{9712D5B3-B858-4152-9ABD-89C1B1003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4" y="1"/>
            <a:ext cx="10175912" cy="68580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598C722-6107-4777-9E9E-211A5E9311A5}"/>
              </a:ext>
            </a:extLst>
          </p:cNvPr>
          <p:cNvSpPr txBox="1"/>
          <p:nvPr/>
        </p:nvSpPr>
        <p:spPr>
          <a:xfrm>
            <a:off x="8873413" y="478442"/>
            <a:ext cx="209892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Measuring Station </a:t>
            </a: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B5B795FA-7413-4952-8D9F-12DA0B7E80C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204079" y="847774"/>
            <a:ext cx="718796" cy="538158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ruta 20">
            <a:extLst>
              <a:ext uri="{FF2B5EF4-FFF2-40B4-BE49-F238E27FC236}">
                <a16:creationId xmlns:a16="http://schemas.microsoft.com/office/drawing/2014/main" id="{6279EA5B-0153-47C9-ACF3-A5F4F4F3B6A4}"/>
              </a:ext>
            </a:extLst>
          </p:cNvPr>
          <p:cNvSpPr txBox="1"/>
          <p:nvPr/>
        </p:nvSpPr>
        <p:spPr>
          <a:xfrm>
            <a:off x="8996917" y="1958463"/>
            <a:ext cx="2098924" cy="646331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Measure the weight of the truck </a:t>
            </a:r>
          </a:p>
        </p:txBody>
      </p:sp>
      <p:sp>
        <p:nvSpPr>
          <p:cNvPr id="26" name="Frihandsfigur: Form 25">
            <a:extLst>
              <a:ext uri="{FF2B5EF4-FFF2-40B4-BE49-F238E27FC236}">
                <a16:creationId xmlns:a16="http://schemas.microsoft.com/office/drawing/2014/main" id="{7F680E08-A100-439C-9CBF-5CCCF300D31D}"/>
              </a:ext>
            </a:extLst>
          </p:cNvPr>
          <p:cNvSpPr/>
          <p:nvPr/>
        </p:nvSpPr>
        <p:spPr>
          <a:xfrm>
            <a:off x="7670260" y="1381328"/>
            <a:ext cx="2548646" cy="257783"/>
          </a:xfrm>
          <a:custGeom>
            <a:avLst/>
            <a:gdLst>
              <a:gd name="connsiteX0" fmla="*/ 0 w 2548646"/>
              <a:gd name="connsiteY0" fmla="*/ 145915 h 257783"/>
              <a:gd name="connsiteX1" fmla="*/ 539885 w 2548646"/>
              <a:gd name="connsiteY1" fmla="*/ 0 h 257783"/>
              <a:gd name="connsiteX2" fmla="*/ 2514600 w 2548646"/>
              <a:gd name="connsiteY2" fmla="*/ 29183 h 257783"/>
              <a:gd name="connsiteX3" fmla="*/ 2548646 w 2548646"/>
              <a:gd name="connsiteY3" fmla="*/ 82685 h 257783"/>
              <a:gd name="connsiteX4" fmla="*/ 826851 w 2548646"/>
              <a:gd name="connsiteY4" fmla="*/ 257783 h 257783"/>
              <a:gd name="connsiteX5" fmla="*/ 0 w 2548646"/>
              <a:gd name="connsiteY5" fmla="*/ 145915 h 2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646" h="257783">
                <a:moveTo>
                  <a:pt x="0" y="145915"/>
                </a:moveTo>
                <a:lnTo>
                  <a:pt x="539885" y="0"/>
                </a:lnTo>
                <a:lnTo>
                  <a:pt x="2514600" y="29183"/>
                </a:lnTo>
                <a:lnTo>
                  <a:pt x="2548646" y="82685"/>
                </a:lnTo>
                <a:lnTo>
                  <a:pt x="826851" y="257783"/>
                </a:lnTo>
                <a:lnTo>
                  <a:pt x="0" y="145915"/>
                </a:lnTo>
                <a:close/>
              </a:path>
            </a:pathLst>
          </a:custGeom>
          <a:solidFill>
            <a:srgbClr val="00FFFF">
              <a:alpha val="30196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1FD09605-F9EE-4225-840F-1357286C4AF2}"/>
              </a:ext>
            </a:extLst>
          </p:cNvPr>
          <p:cNvCxnSpPr>
            <a:cxnSpLocks/>
          </p:cNvCxnSpPr>
          <p:nvPr/>
        </p:nvCxnSpPr>
        <p:spPr>
          <a:xfrm flipH="1" flipV="1">
            <a:off x="9785409" y="1473740"/>
            <a:ext cx="190856" cy="4819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18A44D0F-CBD4-4D9F-B33D-8C9E99798044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738637" y="2586655"/>
            <a:ext cx="894939" cy="842345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pilkoppling 35">
            <a:extLst>
              <a:ext uri="{FF2B5EF4-FFF2-40B4-BE49-F238E27FC236}">
                <a16:creationId xmlns:a16="http://schemas.microsoft.com/office/drawing/2014/main" id="{8E78DC5F-7A2A-4BFE-83CC-993EF27EA4A1}"/>
              </a:ext>
            </a:extLst>
          </p:cNvPr>
          <p:cNvCxnSpPr>
            <a:cxnSpLocks/>
          </p:cNvCxnSpPr>
          <p:nvPr/>
        </p:nvCxnSpPr>
        <p:spPr>
          <a:xfrm>
            <a:off x="7967415" y="901497"/>
            <a:ext cx="376543" cy="479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7889C8D9-3B68-4C21-9F76-D6EF1B955641}"/>
              </a:ext>
            </a:extLst>
          </p:cNvPr>
          <p:cNvSpPr txBox="1"/>
          <p:nvPr/>
        </p:nvSpPr>
        <p:spPr>
          <a:xfrm>
            <a:off x="6715117" y="667553"/>
            <a:ext cx="1787759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Get access card</a:t>
            </a:r>
          </a:p>
        </p:txBody>
      </p:sp>
      <p:sp>
        <p:nvSpPr>
          <p:cNvPr id="38" name="Frihandsfigur: Form 37">
            <a:extLst>
              <a:ext uri="{FF2B5EF4-FFF2-40B4-BE49-F238E27FC236}">
                <a16:creationId xmlns:a16="http://schemas.microsoft.com/office/drawing/2014/main" id="{2BDDF4E5-3215-40B5-8B0E-E1B139A6FF94}"/>
              </a:ext>
            </a:extLst>
          </p:cNvPr>
          <p:cNvSpPr/>
          <p:nvPr/>
        </p:nvSpPr>
        <p:spPr>
          <a:xfrm>
            <a:off x="1923393" y="1534510"/>
            <a:ext cx="5770179" cy="4508938"/>
          </a:xfrm>
          <a:custGeom>
            <a:avLst/>
            <a:gdLst>
              <a:gd name="connsiteX0" fmla="*/ 5770179 w 5770179"/>
              <a:gd name="connsiteY0" fmla="*/ 0 h 4508938"/>
              <a:gd name="connsiteX1" fmla="*/ 1471448 w 5770179"/>
              <a:gd name="connsiteY1" fmla="*/ 115614 h 4508938"/>
              <a:gd name="connsiteX2" fmla="*/ 1387366 w 5770179"/>
              <a:gd name="connsiteY2" fmla="*/ 178676 h 4508938"/>
              <a:gd name="connsiteX3" fmla="*/ 0 w 5770179"/>
              <a:gd name="connsiteY3" fmla="*/ 3741683 h 4508938"/>
              <a:gd name="connsiteX4" fmla="*/ 84083 w 5770179"/>
              <a:gd name="connsiteY4" fmla="*/ 3888828 h 4508938"/>
              <a:gd name="connsiteX5" fmla="*/ 798786 w 5770179"/>
              <a:gd name="connsiteY5" fmla="*/ 4078014 h 4508938"/>
              <a:gd name="connsiteX6" fmla="*/ 1030014 w 5770179"/>
              <a:gd name="connsiteY6" fmla="*/ 4099035 h 4508938"/>
              <a:gd name="connsiteX7" fmla="*/ 2890345 w 5770179"/>
              <a:gd name="connsiteY7" fmla="*/ 3983421 h 4508938"/>
              <a:gd name="connsiteX8" fmla="*/ 3163614 w 5770179"/>
              <a:gd name="connsiteY8" fmla="*/ 4120056 h 4508938"/>
              <a:gd name="connsiteX9" fmla="*/ 3363310 w 5770179"/>
              <a:gd name="connsiteY9" fmla="*/ 4351283 h 4508938"/>
              <a:gd name="connsiteX10" fmla="*/ 3636579 w 5770179"/>
              <a:gd name="connsiteY10" fmla="*/ 4508938 h 4508938"/>
              <a:gd name="connsiteX11" fmla="*/ 4130566 w 5770179"/>
              <a:gd name="connsiteY11" fmla="*/ 4487918 h 4508938"/>
              <a:gd name="connsiteX12" fmla="*/ 4340773 w 5770179"/>
              <a:gd name="connsiteY12" fmla="*/ 4382814 h 4508938"/>
              <a:gd name="connsiteX13" fmla="*/ 4393324 w 5770179"/>
              <a:gd name="connsiteY13" fmla="*/ 4183118 h 4508938"/>
              <a:gd name="connsiteX14" fmla="*/ 4456386 w 5770179"/>
              <a:gd name="connsiteY14" fmla="*/ 4046483 h 4508938"/>
              <a:gd name="connsiteX15" fmla="*/ 4435366 w 5770179"/>
              <a:gd name="connsiteY15" fmla="*/ 3794235 h 4508938"/>
              <a:gd name="connsiteX16" fmla="*/ 4393324 w 5770179"/>
              <a:gd name="connsiteY16" fmla="*/ 3636580 h 4508938"/>
              <a:gd name="connsiteX17" fmla="*/ 4340773 w 5770179"/>
              <a:gd name="connsiteY17" fmla="*/ 3499945 h 4508938"/>
              <a:gd name="connsiteX18" fmla="*/ 4656083 w 5770179"/>
              <a:gd name="connsiteY18" fmla="*/ 3321269 h 4508938"/>
              <a:gd name="connsiteX19" fmla="*/ 4603531 w 5770179"/>
              <a:gd name="connsiteY19" fmla="*/ 2301766 h 4508938"/>
              <a:gd name="connsiteX20" fmla="*/ 3930869 w 5770179"/>
              <a:gd name="connsiteY20" fmla="*/ 2301766 h 4508938"/>
              <a:gd name="connsiteX21" fmla="*/ 3930869 w 5770179"/>
              <a:gd name="connsiteY21" fmla="*/ 2448911 h 450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70179" h="4508938">
                <a:moveTo>
                  <a:pt x="5770179" y="0"/>
                </a:moveTo>
                <a:lnTo>
                  <a:pt x="1471448" y="115614"/>
                </a:lnTo>
                <a:lnTo>
                  <a:pt x="1387366" y="178676"/>
                </a:lnTo>
                <a:lnTo>
                  <a:pt x="0" y="3741683"/>
                </a:lnTo>
                <a:lnTo>
                  <a:pt x="84083" y="3888828"/>
                </a:lnTo>
                <a:lnTo>
                  <a:pt x="798786" y="4078014"/>
                </a:lnTo>
                <a:lnTo>
                  <a:pt x="1030014" y="4099035"/>
                </a:lnTo>
                <a:lnTo>
                  <a:pt x="2890345" y="3983421"/>
                </a:lnTo>
                <a:lnTo>
                  <a:pt x="3163614" y="4120056"/>
                </a:lnTo>
                <a:lnTo>
                  <a:pt x="3363310" y="4351283"/>
                </a:lnTo>
                <a:lnTo>
                  <a:pt x="3636579" y="4508938"/>
                </a:lnTo>
                <a:lnTo>
                  <a:pt x="4130566" y="4487918"/>
                </a:lnTo>
                <a:lnTo>
                  <a:pt x="4340773" y="4382814"/>
                </a:lnTo>
                <a:lnTo>
                  <a:pt x="4393324" y="4183118"/>
                </a:lnTo>
                <a:lnTo>
                  <a:pt x="4456386" y="4046483"/>
                </a:lnTo>
                <a:lnTo>
                  <a:pt x="4435366" y="3794235"/>
                </a:lnTo>
                <a:lnTo>
                  <a:pt x="4393324" y="3636580"/>
                </a:lnTo>
                <a:lnTo>
                  <a:pt x="4340773" y="3499945"/>
                </a:lnTo>
                <a:lnTo>
                  <a:pt x="4656083" y="3321269"/>
                </a:lnTo>
                <a:lnTo>
                  <a:pt x="4603531" y="2301766"/>
                </a:lnTo>
                <a:lnTo>
                  <a:pt x="3930869" y="2301766"/>
                </a:lnTo>
                <a:lnTo>
                  <a:pt x="3930869" y="2448911"/>
                </a:ln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4F569BA0-A6CA-4AD5-BA9E-47A8AED2BC30}"/>
              </a:ext>
            </a:extLst>
          </p:cNvPr>
          <p:cNvSpPr txBox="1"/>
          <p:nvPr/>
        </p:nvSpPr>
        <p:spPr>
          <a:xfrm>
            <a:off x="7937726" y="5612852"/>
            <a:ext cx="4077078" cy="1200329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Follow the yellow line on the map to</a:t>
            </a:r>
          </a:p>
          <a:p>
            <a:r>
              <a:rPr lang="en-US"/>
              <a:t>successfully drive to the Loading station. </a:t>
            </a:r>
          </a:p>
          <a:p>
            <a:endParaRPr lang="en-US"/>
          </a:p>
          <a:p>
            <a:r>
              <a:rPr lang="en-US"/>
              <a:t>The Red arrow is the Loading station. </a:t>
            </a:r>
            <a:endParaRPr lang="sv-SE"/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A68F2734-B8D6-4DF9-995F-752EFA3F5537}"/>
              </a:ext>
            </a:extLst>
          </p:cNvPr>
          <p:cNvSpPr txBox="1"/>
          <p:nvPr/>
        </p:nvSpPr>
        <p:spPr>
          <a:xfrm>
            <a:off x="564140" y="1663325"/>
            <a:ext cx="234899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err="1"/>
              <a:t>Vehicle</a:t>
            </a:r>
            <a:r>
              <a:rPr lang="sv-SE"/>
              <a:t> </a:t>
            </a:r>
            <a:r>
              <a:rPr lang="sv-SE" err="1"/>
              <a:t>entrance</a:t>
            </a:r>
            <a:r>
              <a:rPr lang="sv-SE"/>
              <a:t>, </a:t>
            </a:r>
          </a:p>
          <a:p>
            <a:r>
              <a:rPr lang="sv-SE" err="1"/>
              <a:t>Use</a:t>
            </a:r>
            <a:r>
              <a:rPr lang="sv-SE"/>
              <a:t> the gate to the </a:t>
            </a:r>
            <a:r>
              <a:rPr lang="sv-SE" err="1"/>
              <a:t>rigth</a:t>
            </a:r>
            <a:r>
              <a:rPr lang="sv-SE" sz="1200"/>
              <a:t>. </a:t>
            </a:r>
          </a:p>
        </p:txBody>
      </p: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520B4F9A-50AA-4B92-9650-CB203914ACA1}"/>
              </a:ext>
            </a:extLst>
          </p:cNvPr>
          <p:cNvCxnSpPr>
            <a:cxnSpLocks/>
            <a:stCxn id="38" idx="20"/>
          </p:cNvCxnSpPr>
          <p:nvPr/>
        </p:nvCxnSpPr>
        <p:spPr>
          <a:xfrm>
            <a:off x="5854262" y="3836276"/>
            <a:ext cx="0" cy="315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79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32044C3B-26E9-4BB6-8E62-444DF44AC7C8" descr="Image.jpeg">
            <a:extLst>
              <a:ext uri="{FF2B5EF4-FFF2-40B4-BE49-F238E27FC236}">
                <a16:creationId xmlns:a16="http://schemas.microsoft.com/office/drawing/2014/main" id="{22CA9CFF-9C2B-41F9-8C87-DCDEF6A0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470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999BF23-296E-4EE3-A981-26DD11DB2C5E}"/>
              </a:ext>
            </a:extLst>
          </p:cNvPr>
          <p:cNvSpPr txBox="1"/>
          <p:nvPr/>
        </p:nvSpPr>
        <p:spPr>
          <a:xfrm>
            <a:off x="6676491" y="793815"/>
            <a:ext cx="4918719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sv-SE"/>
              <a:t>Place </a:t>
            </a:r>
            <a:r>
              <a:rPr lang="sv-SE" err="1"/>
              <a:t>your</a:t>
            </a:r>
            <a:r>
              <a:rPr lang="sv-SE"/>
              <a:t> </a:t>
            </a:r>
            <a:r>
              <a:rPr lang="sv-SE" err="1"/>
              <a:t>vehicle</a:t>
            </a:r>
            <a:r>
              <a:rPr lang="sv-SE"/>
              <a:t>/truck under the </a:t>
            </a:r>
            <a:r>
              <a:rPr lang="sv-SE" err="1"/>
              <a:t>loading</a:t>
            </a:r>
            <a:r>
              <a:rPr lang="sv-SE"/>
              <a:t> station.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/>
              <a:t>Yellow circle is the output of pellets.</a:t>
            </a:r>
            <a:endParaRPr lang="sv-SE"/>
          </a:p>
        </p:txBody>
      </p:sp>
      <p:pic>
        <p:nvPicPr>
          <p:cNvPr id="1028" name="id-408664A5-873B-44DF-84C7-A271AFA22BF5" descr="Image.jpeg">
            <a:extLst>
              <a:ext uri="{FF2B5EF4-FFF2-40B4-BE49-F238E27FC236}">
                <a16:creationId xmlns:a16="http://schemas.microsoft.com/office/drawing/2014/main" id="{1C201916-3F0C-4AF3-A593-DC3E626A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61" y="2816087"/>
            <a:ext cx="2552555" cy="257423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91A61B3F-CA98-45FD-8FC7-9F8364A21CD8}"/>
              </a:ext>
            </a:extLst>
          </p:cNvPr>
          <p:cNvSpPr/>
          <p:nvPr/>
        </p:nvSpPr>
        <p:spPr>
          <a:xfrm>
            <a:off x="3074115" y="2554356"/>
            <a:ext cx="702755" cy="7156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DFA92F34-8EFE-4570-8DD5-A844549AEC54}"/>
              </a:ext>
            </a:extLst>
          </p:cNvPr>
          <p:cNvSpPr/>
          <p:nvPr/>
        </p:nvSpPr>
        <p:spPr>
          <a:xfrm>
            <a:off x="6450262" y="3571460"/>
            <a:ext cx="775486" cy="71561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4ECD53CC-9219-4B84-AF8D-EBF4E0C2D9C5}"/>
              </a:ext>
            </a:extLst>
          </p:cNvPr>
          <p:cNvCxnSpPr>
            <a:cxnSpLocks/>
            <a:stCxn id="5" idx="5"/>
            <a:endCxn id="9" idx="2"/>
          </p:cNvCxnSpPr>
          <p:nvPr/>
        </p:nvCxnSpPr>
        <p:spPr>
          <a:xfrm>
            <a:off x="3673954" y="3165174"/>
            <a:ext cx="2776308" cy="76409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>
            <a:extLst>
              <a:ext uri="{FF2B5EF4-FFF2-40B4-BE49-F238E27FC236}">
                <a16:creationId xmlns:a16="http://schemas.microsoft.com/office/drawing/2014/main" id="{35F05EA8-879D-4840-9B84-6A83B1415146}"/>
              </a:ext>
            </a:extLst>
          </p:cNvPr>
          <p:cNvSpPr/>
          <p:nvPr/>
        </p:nvSpPr>
        <p:spPr>
          <a:xfrm>
            <a:off x="6801638" y="248872"/>
            <a:ext cx="4427109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+mj-lt"/>
              </a:rPr>
              <a:t>NOTE: </a:t>
            </a:r>
            <a:r>
              <a:rPr lang="en-US" b="1" i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b="1">
                <a:solidFill>
                  <a:srgbClr val="000000"/>
                </a:solidFill>
                <a:latin typeface="+mj-lt"/>
              </a:rPr>
              <a:t>T</a:t>
            </a:r>
            <a:r>
              <a:rPr lang="en-US" b="1" i="0">
                <a:solidFill>
                  <a:srgbClr val="000000"/>
                </a:solidFill>
                <a:effectLst/>
                <a:latin typeface="+mj-lt"/>
              </a:rPr>
              <a:t>hat you perform the loading </a:t>
            </a:r>
            <a:r>
              <a:rPr lang="sv-SE" b="1" err="1">
                <a:latin typeface="+mj-lt"/>
              </a:rPr>
              <a:t>yourself</a:t>
            </a:r>
            <a:r>
              <a:rPr lang="sv-SE" b="1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617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d-DEAE3CA9-6EE3-42F9-9821-201F25A415B3" descr="Image.jpeg">
            <a:extLst>
              <a:ext uri="{FF2B5EF4-FFF2-40B4-BE49-F238E27FC236}">
                <a16:creationId xmlns:a16="http://schemas.microsoft.com/office/drawing/2014/main" id="{D2E9D20B-87D5-4E7A-9B97-9B1EAB8E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2488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0049C58A-2F89-44B8-A722-AD345A379BD6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3162300" y="1599605"/>
            <a:ext cx="2038352" cy="193417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F5B61A89-E4FA-4500-82B6-302E5941AB51}"/>
              </a:ext>
            </a:extLst>
          </p:cNvPr>
          <p:cNvSpPr txBox="1"/>
          <p:nvPr/>
        </p:nvSpPr>
        <p:spPr>
          <a:xfrm>
            <a:off x="4953000" y="800100"/>
            <a:ext cx="4478676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err="1"/>
              <a:t>Next</a:t>
            </a:r>
            <a:r>
              <a:rPr lang="sv-SE"/>
              <a:t>/beside to the </a:t>
            </a:r>
            <a:r>
              <a:rPr lang="sv-SE" err="1"/>
              <a:t>loading</a:t>
            </a:r>
            <a:r>
              <a:rPr lang="sv-SE"/>
              <a:t> station is a </a:t>
            </a:r>
            <a:r>
              <a:rPr lang="sv-SE" err="1"/>
              <a:t>locker</a:t>
            </a:r>
            <a:r>
              <a:rPr lang="sv-SE"/>
              <a:t>. </a:t>
            </a:r>
          </a:p>
          <a:p>
            <a:r>
              <a:rPr lang="sv-SE"/>
              <a:t>The </a:t>
            </a:r>
            <a:r>
              <a:rPr lang="sv-SE" err="1"/>
              <a:t>remote</a:t>
            </a:r>
            <a:r>
              <a:rPr lang="sv-SE"/>
              <a:t> is in </a:t>
            </a:r>
            <a:r>
              <a:rPr lang="sv-SE" err="1"/>
              <a:t>this</a:t>
            </a:r>
            <a:r>
              <a:rPr lang="sv-SE"/>
              <a:t> </a:t>
            </a:r>
            <a:r>
              <a:rPr lang="sv-SE" err="1"/>
              <a:t>locker</a:t>
            </a:r>
            <a:r>
              <a:rPr lang="sv-SE"/>
              <a:t>. </a:t>
            </a:r>
          </a:p>
          <a:p>
            <a:r>
              <a:rPr lang="sv-SE" err="1"/>
              <a:t>Follow</a:t>
            </a:r>
            <a:r>
              <a:rPr lang="sv-SE"/>
              <a:t> the guide for the </a:t>
            </a:r>
            <a:r>
              <a:rPr lang="sv-SE" err="1"/>
              <a:t>remote</a:t>
            </a:r>
            <a:r>
              <a:rPr lang="sv-SE"/>
              <a:t>.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C87BDA1B-8B26-47E9-BD4B-4AAE7DB4A883}"/>
              </a:ext>
            </a:extLst>
          </p:cNvPr>
          <p:cNvSpPr/>
          <p:nvPr/>
        </p:nvSpPr>
        <p:spPr>
          <a:xfrm>
            <a:off x="1704975" y="2533650"/>
            <a:ext cx="1457325" cy="200025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6B4B77C-B010-45C5-AB34-3B6C4FE5D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64" y="3410252"/>
            <a:ext cx="1056245" cy="4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EBBA01-C684-4BFA-84F7-63E3EEBA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73932" cy="67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väg, motorväg, motorvägskorsning i flera plan, stadium&#10;&#10;Automatiskt genererad beskrivning">
            <a:extLst>
              <a:ext uri="{FF2B5EF4-FFF2-40B4-BE49-F238E27FC236}">
                <a16:creationId xmlns:a16="http://schemas.microsoft.com/office/drawing/2014/main" id="{360E170C-9A6C-4369-ABF0-30B83158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4" y="1"/>
            <a:ext cx="10175912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120F60C-A7DD-470B-93E2-5280AA1945A0}"/>
              </a:ext>
            </a:extLst>
          </p:cNvPr>
          <p:cNvSpPr txBox="1"/>
          <p:nvPr/>
        </p:nvSpPr>
        <p:spPr>
          <a:xfrm>
            <a:off x="8873413" y="478442"/>
            <a:ext cx="209892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Measuring Station 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E8B1AC09-363D-40AB-8907-9BF9E6C981E9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9204079" y="847774"/>
            <a:ext cx="718796" cy="538158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74FC39B6-AB39-44EC-94D5-7DB5E6F09CBB}"/>
              </a:ext>
            </a:extLst>
          </p:cNvPr>
          <p:cNvSpPr/>
          <p:nvPr/>
        </p:nvSpPr>
        <p:spPr>
          <a:xfrm>
            <a:off x="7670260" y="1381328"/>
            <a:ext cx="2548646" cy="257783"/>
          </a:xfrm>
          <a:custGeom>
            <a:avLst/>
            <a:gdLst>
              <a:gd name="connsiteX0" fmla="*/ 0 w 2548646"/>
              <a:gd name="connsiteY0" fmla="*/ 145915 h 257783"/>
              <a:gd name="connsiteX1" fmla="*/ 539885 w 2548646"/>
              <a:gd name="connsiteY1" fmla="*/ 0 h 257783"/>
              <a:gd name="connsiteX2" fmla="*/ 2514600 w 2548646"/>
              <a:gd name="connsiteY2" fmla="*/ 29183 h 257783"/>
              <a:gd name="connsiteX3" fmla="*/ 2548646 w 2548646"/>
              <a:gd name="connsiteY3" fmla="*/ 82685 h 257783"/>
              <a:gd name="connsiteX4" fmla="*/ 826851 w 2548646"/>
              <a:gd name="connsiteY4" fmla="*/ 257783 h 257783"/>
              <a:gd name="connsiteX5" fmla="*/ 0 w 2548646"/>
              <a:gd name="connsiteY5" fmla="*/ 145915 h 25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646" h="257783">
                <a:moveTo>
                  <a:pt x="0" y="145915"/>
                </a:moveTo>
                <a:lnTo>
                  <a:pt x="539885" y="0"/>
                </a:lnTo>
                <a:lnTo>
                  <a:pt x="2514600" y="29183"/>
                </a:lnTo>
                <a:lnTo>
                  <a:pt x="2548646" y="82685"/>
                </a:lnTo>
                <a:lnTo>
                  <a:pt x="826851" y="257783"/>
                </a:lnTo>
                <a:lnTo>
                  <a:pt x="0" y="145915"/>
                </a:lnTo>
                <a:close/>
              </a:path>
            </a:pathLst>
          </a:custGeom>
          <a:solidFill>
            <a:srgbClr val="00FFFF">
              <a:alpha val="30196"/>
            </a:srgbClr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F13CBA6D-B5F7-4E80-B5F4-29D4FA3CABF3}"/>
              </a:ext>
            </a:extLst>
          </p:cNvPr>
          <p:cNvCxnSpPr>
            <a:cxnSpLocks/>
          </p:cNvCxnSpPr>
          <p:nvPr/>
        </p:nvCxnSpPr>
        <p:spPr>
          <a:xfrm>
            <a:off x="1902372" y="3132083"/>
            <a:ext cx="924911" cy="105103"/>
          </a:xfrm>
          <a:prstGeom prst="straightConnector1">
            <a:avLst/>
          </a:prstGeom>
          <a:ln w="5715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0CB0D4A-43C9-42A4-A875-2184DDA58C10}"/>
              </a:ext>
            </a:extLst>
          </p:cNvPr>
          <p:cNvCxnSpPr>
            <a:cxnSpLocks/>
          </p:cNvCxnSpPr>
          <p:nvPr/>
        </p:nvCxnSpPr>
        <p:spPr>
          <a:xfrm>
            <a:off x="7967415" y="901497"/>
            <a:ext cx="376543" cy="479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F9B40F47-CB55-4C3C-B752-3081F5DB2557}"/>
              </a:ext>
            </a:extLst>
          </p:cNvPr>
          <p:cNvSpPr txBox="1"/>
          <p:nvPr/>
        </p:nvSpPr>
        <p:spPr>
          <a:xfrm>
            <a:off x="6421394" y="125225"/>
            <a:ext cx="1787759" cy="923330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Park the truck.</a:t>
            </a:r>
          </a:p>
          <a:p>
            <a:r>
              <a:rPr lang="en-US"/>
              <a:t>Leave your access card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982A5C0-9E2E-47B5-94A4-D585F15A39C1}"/>
              </a:ext>
            </a:extLst>
          </p:cNvPr>
          <p:cNvSpPr txBox="1"/>
          <p:nvPr/>
        </p:nvSpPr>
        <p:spPr>
          <a:xfrm>
            <a:off x="7967415" y="4246622"/>
            <a:ext cx="4147407" cy="2585323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Follow the green line on the map when you leave the Loading station.</a:t>
            </a:r>
          </a:p>
          <a:p>
            <a:endParaRPr lang="en-US"/>
          </a:p>
          <a:p>
            <a:r>
              <a:rPr lang="en-US"/>
              <a:t>When you leave the area at the </a:t>
            </a:r>
            <a:r>
              <a:rPr lang="sv-SE"/>
              <a:t>exit, </a:t>
            </a:r>
            <a:r>
              <a:rPr lang="sv-SE" err="1"/>
              <a:t>you</a:t>
            </a:r>
            <a:r>
              <a:rPr lang="sv-SE"/>
              <a:t> </a:t>
            </a:r>
            <a:r>
              <a:rPr lang="sv-SE" err="1"/>
              <a:t>need</a:t>
            </a:r>
            <a:r>
              <a:rPr lang="sv-SE"/>
              <a:t> to </a:t>
            </a:r>
            <a:r>
              <a:rPr lang="sv-SE" err="1"/>
              <a:t>weigh</a:t>
            </a:r>
            <a:r>
              <a:rPr lang="sv-SE"/>
              <a:t> the truck. It is a small house </a:t>
            </a:r>
            <a:r>
              <a:rPr lang="en-US"/>
              <a:t>next to the gate.  </a:t>
            </a:r>
          </a:p>
          <a:p>
            <a:endParaRPr lang="en-US"/>
          </a:p>
          <a:p>
            <a:r>
              <a:rPr lang="en-US"/>
              <a:t>The last step is to return the card at the measuring station.</a:t>
            </a:r>
            <a:endParaRPr lang="sv-SE"/>
          </a:p>
        </p:txBody>
      </p:sp>
      <p:sp>
        <p:nvSpPr>
          <p:cNvPr id="20" name="Frihandsfigur: Form 19">
            <a:extLst>
              <a:ext uri="{FF2B5EF4-FFF2-40B4-BE49-F238E27FC236}">
                <a16:creationId xmlns:a16="http://schemas.microsoft.com/office/drawing/2014/main" id="{C5409840-4ED1-44EE-80B5-652F28B73989}"/>
              </a:ext>
            </a:extLst>
          </p:cNvPr>
          <p:cNvSpPr/>
          <p:nvPr/>
        </p:nvSpPr>
        <p:spPr>
          <a:xfrm>
            <a:off x="1429407" y="3111062"/>
            <a:ext cx="6600496" cy="3342290"/>
          </a:xfrm>
          <a:custGeom>
            <a:avLst/>
            <a:gdLst>
              <a:gd name="connsiteX0" fmla="*/ 504497 w 6537434"/>
              <a:gd name="connsiteY0" fmla="*/ 0 h 3342290"/>
              <a:gd name="connsiteX1" fmla="*/ 0 w 6537434"/>
              <a:gd name="connsiteY1" fmla="*/ 2596055 h 3342290"/>
              <a:gd name="connsiteX2" fmla="*/ 3005959 w 6537434"/>
              <a:gd name="connsiteY2" fmla="*/ 3342290 h 3342290"/>
              <a:gd name="connsiteX3" fmla="*/ 6537434 w 6537434"/>
              <a:gd name="connsiteY3" fmla="*/ 2417379 h 334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7434" h="3342290">
                <a:moveTo>
                  <a:pt x="504497" y="0"/>
                </a:moveTo>
                <a:lnTo>
                  <a:pt x="0" y="2596055"/>
                </a:lnTo>
                <a:lnTo>
                  <a:pt x="3005959" y="3342290"/>
                </a:lnTo>
                <a:lnTo>
                  <a:pt x="6537434" y="2417379"/>
                </a:lnTo>
              </a:path>
            </a:pathLst>
          </a:cu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ktangel: rundade hörn 20">
            <a:extLst>
              <a:ext uri="{FF2B5EF4-FFF2-40B4-BE49-F238E27FC236}">
                <a16:creationId xmlns:a16="http://schemas.microsoft.com/office/drawing/2014/main" id="{13619A05-3539-409E-A4AE-350688D33C10}"/>
              </a:ext>
            </a:extLst>
          </p:cNvPr>
          <p:cNvSpPr/>
          <p:nvPr/>
        </p:nvSpPr>
        <p:spPr>
          <a:xfrm>
            <a:off x="8029904" y="5076497"/>
            <a:ext cx="3962400" cy="933729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B7F42C9F-3D62-4A25-8ED1-4DD81324CC83}"/>
              </a:ext>
            </a:extLst>
          </p:cNvPr>
          <p:cNvSpPr/>
          <p:nvPr/>
        </p:nvSpPr>
        <p:spPr>
          <a:xfrm>
            <a:off x="4669971" y="4162301"/>
            <a:ext cx="1157845" cy="1315193"/>
          </a:xfrm>
          <a:custGeom>
            <a:avLst/>
            <a:gdLst>
              <a:gd name="connsiteX0" fmla="*/ 1157845 w 1157845"/>
              <a:gd name="connsiteY0" fmla="*/ 0 h 1315193"/>
              <a:gd name="connsiteX1" fmla="*/ 1137063 w 1157845"/>
              <a:gd name="connsiteY1" fmla="*/ 359229 h 1315193"/>
              <a:gd name="connsiteX2" fmla="*/ 947058 w 1157845"/>
              <a:gd name="connsiteY2" fmla="*/ 1137063 h 1315193"/>
              <a:gd name="connsiteX3" fmla="*/ 611580 w 1157845"/>
              <a:gd name="connsiteY3" fmla="*/ 1252847 h 1315193"/>
              <a:gd name="connsiteX4" fmla="*/ 210787 w 1157845"/>
              <a:gd name="connsiteY4" fmla="*/ 1312224 h 1315193"/>
              <a:gd name="connsiteX5" fmla="*/ 0 w 1157845"/>
              <a:gd name="connsiteY5" fmla="*/ 1315193 h 131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845" h="1315193">
                <a:moveTo>
                  <a:pt x="1157845" y="0"/>
                </a:moveTo>
                <a:lnTo>
                  <a:pt x="1137063" y="359229"/>
                </a:lnTo>
                <a:lnTo>
                  <a:pt x="947058" y="1137063"/>
                </a:lnTo>
                <a:lnTo>
                  <a:pt x="611580" y="1252847"/>
                </a:lnTo>
                <a:lnTo>
                  <a:pt x="210787" y="1312224"/>
                </a:lnTo>
                <a:lnTo>
                  <a:pt x="0" y="1315193"/>
                </a:lnTo>
              </a:path>
            </a:pathLst>
          </a:custGeom>
          <a:noFill/>
          <a:ln w="57150">
            <a:solidFill>
              <a:srgbClr val="66FF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6BFE1E36-E7B2-4D73-BE3E-21F95CD8E1C1}"/>
              </a:ext>
            </a:extLst>
          </p:cNvPr>
          <p:cNvSpPr/>
          <p:nvPr/>
        </p:nvSpPr>
        <p:spPr>
          <a:xfrm>
            <a:off x="2006600" y="1490133"/>
            <a:ext cx="6206067" cy="4030134"/>
          </a:xfrm>
          <a:custGeom>
            <a:avLst/>
            <a:gdLst>
              <a:gd name="connsiteX0" fmla="*/ 6206067 w 6206067"/>
              <a:gd name="connsiteY0" fmla="*/ 110067 h 4030134"/>
              <a:gd name="connsiteX1" fmla="*/ 5647267 w 6206067"/>
              <a:gd name="connsiteY1" fmla="*/ 0 h 4030134"/>
              <a:gd name="connsiteX2" fmla="*/ 1397000 w 6206067"/>
              <a:gd name="connsiteY2" fmla="*/ 118534 h 4030134"/>
              <a:gd name="connsiteX3" fmla="*/ 736600 w 6206067"/>
              <a:gd name="connsiteY3" fmla="*/ 2108200 h 4030134"/>
              <a:gd name="connsiteX4" fmla="*/ 609600 w 6206067"/>
              <a:gd name="connsiteY4" fmla="*/ 2429934 h 4030134"/>
              <a:gd name="connsiteX5" fmla="*/ 67733 w 6206067"/>
              <a:gd name="connsiteY5" fmla="*/ 3361267 h 4030134"/>
              <a:gd name="connsiteX6" fmla="*/ 0 w 6206067"/>
              <a:gd name="connsiteY6" fmla="*/ 3623734 h 4030134"/>
              <a:gd name="connsiteX7" fmla="*/ 76200 w 6206067"/>
              <a:gd name="connsiteY7" fmla="*/ 3818467 h 4030134"/>
              <a:gd name="connsiteX8" fmla="*/ 643467 w 6206067"/>
              <a:gd name="connsiteY8" fmla="*/ 3987800 h 4030134"/>
              <a:gd name="connsiteX9" fmla="*/ 1354667 w 6206067"/>
              <a:gd name="connsiteY9" fmla="*/ 4030134 h 4030134"/>
              <a:gd name="connsiteX10" fmla="*/ 2734733 w 6206067"/>
              <a:gd name="connsiteY10" fmla="*/ 3987800 h 403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06067" h="4030134">
                <a:moveTo>
                  <a:pt x="6206067" y="110067"/>
                </a:moveTo>
                <a:lnTo>
                  <a:pt x="5647267" y="0"/>
                </a:lnTo>
                <a:lnTo>
                  <a:pt x="1397000" y="118534"/>
                </a:lnTo>
                <a:lnTo>
                  <a:pt x="736600" y="2108200"/>
                </a:lnTo>
                <a:lnTo>
                  <a:pt x="609600" y="2429934"/>
                </a:lnTo>
                <a:lnTo>
                  <a:pt x="67733" y="3361267"/>
                </a:lnTo>
                <a:lnTo>
                  <a:pt x="0" y="3623734"/>
                </a:lnTo>
                <a:lnTo>
                  <a:pt x="76200" y="3818467"/>
                </a:lnTo>
                <a:lnTo>
                  <a:pt x="643467" y="3987800"/>
                </a:lnTo>
                <a:lnTo>
                  <a:pt x="1354667" y="4030134"/>
                </a:lnTo>
                <a:lnTo>
                  <a:pt x="2734733" y="3987800"/>
                </a:lnTo>
              </a:path>
            </a:pathLst>
          </a:custGeom>
          <a:noFill/>
          <a:ln w="57150">
            <a:solidFill>
              <a:srgbClr val="66FF3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30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A53F75B-F7CC-45D4-ABB8-F7CE6AEC7EA3}"/>
              </a:ext>
            </a:extLst>
          </p:cNvPr>
          <p:cNvSpPr/>
          <p:nvPr/>
        </p:nvSpPr>
        <p:spPr>
          <a:xfrm>
            <a:off x="8488896" y="204580"/>
            <a:ext cx="3357266" cy="92333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The last step is to return the </a:t>
            </a:r>
          </a:p>
          <a:p>
            <a:r>
              <a:rPr lang="en-US"/>
              <a:t>card inside the measuring station.</a:t>
            </a:r>
          </a:p>
          <a:p>
            <a:endParaRPr lang="en-US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15F22BA-9CDB-4192-9E3A-7C8F4313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24572" cy="5917324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49B7D19-5F36-4B3D-84FE-EE4A4DA81C16}"/>
              </a:ext>
            </a:extLst>
          </p:cNvPr>
          <p:cNvSpPr/>
          <p:nvPr/>
        </p:nvSpPr>
        <p:spPr>
          <a:xfrm>
            <a:off x="3783437" y="1135430"/>
            <a:ext cx="1899238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/>
              <a:t>Follow green line, </a:t>
            </a:r>
          </a:p>
          <a:p>
            <a:r>
              <a:rPr lang="en-US"/>
              <a:t>Park here </a:t>
            </a:r>
            <a:endParaRPr lang="sv-SE"/>
          </a:p>
        </p:txBody>
      </p: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AD7340C3-4DF5-4EF7-BB52-CFA9FBE531F9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733056" y="1781761"/>
            <a:ext cx="0" cy="19231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661457CD-7BAE-4525-9E96-3C142C389039}"/>
              </a:ext>
            </a:extLst>
          </p:cNvPr>
          <p:cNvSpPr txBox="1"/>
          <p:nvPr/>
        </p:nvSpPr>
        <p:spPr>
          <a:xfrm>
            <a:off x="345838" y="110580"/>
            <a:ext cx="2098924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Measuring Station 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AEE144F-BA62-475F-AC10-11EA52894C5D}"/>
              </a:ext>
            </a:extLst>
          </p:cNvPr>
          <p:cNvCxnSpPr/>
          <p:nvPr/>
        </p:nvCxnSpPr>
        <p:spPr>
          <a:xfrm flipV="1">
            <a:off x="0" y="3704897"/>
            <a:ext cx="4733056" cy="1072055"/>
          </a:xfrm>
          <a:prstGeom prst="line">
            <a:avLst/>
          </a:prstGeom>
          <a:ln w="57150">
            <a:solidFill>
              <a:srgbClr val="66FF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47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ödra officiella dokument" ma:contentTypeID="0x010100C52610E86163EC409E83EC5C181886420100310E8AB0C471EE42B62258ADEADD7CC4" ma:contentTypeVersion="46" ma:contentTypeDescription="Södra Official Document Content Type" ma:contentTypeScope="" ma:versionID="a16a6a080125e50bf07ca8d17fa3f215">
  <xsd:schema xmlns:xsd="http://www.w3.org/2001/XMLSchema" xmlns:xs="http://www.w3.org/2001/XMLSchema" xmlns:p="http://schemas.microsoft.com/office/2006/metadata/properties" xmlns:ns1="http://schemas.microsoft.com/sharepoint/v3" xmlns:ns3="2ac127c7-eb68-4584-803e-cac781dc0562" xmlns:ns4="e4164031-daf2-4ed8-aef1-25099e475270" xmlns:ns5="6397f8a3-ec87-4582-8e7c-266ba150a819" xmlns:ns6="1cf7d913-fca6-4557-83b5-3447713052a8" xmlns:ns7="c7ac0694-2666-4b35-8bc7-19e2744e5a46" xmlns:ns8="e78d0ddd-2fd8-4cf8-ab4f-2010ab07fb6e" targetNamespace="http://schemas.microsoft.com/office/2006/metadata/properties" ma:root="true" ma:fieldsID="8a195ed470ac0c4fd85873d5fed8f6f6" ns1:_="" ns3:_="" ns4:_="" ns5:_="" ns6:_="" ns7:_="" ns8:_="">
    <xsd:import namespace="http://schemas.microsoft.com/sharepoint/v3"/>
    <xsd:import namespace="2ac127c7-eb68-4584-803e-cac781dc0562"/>
    <xsd:import namespace="e4164031-daf2-4ed8-aef1-25099e475270"/>
    <xsd:import namespace="6397f8a3-ec87-4582-8e7c-266ba150a819"/>
    <xsd:import namespace="1cf7d913-fca6-4557-83b5-3447713052a8"/>
    <xsd:import namespace="c7ac0694-2666-4b35-8bc7-19e2744e5a46"/>
    <xsd:import namespace="e78d0ddd-2fd8-4cf8-ab4f-2010ab07fb6e"/>
    <xsd:element name="properties">
      <xsd:complexType>
        <xsd:sequence>
          <xsd:element name="documentManagement">
            <xsd:complexType>
              <xsd:all>
                <xsd:element ref="ns3:TaxCatchAllLabel" minOccurs="0"/>
                <xsd:element ref="ns3:TaxKeywordTaxHTField" minOccurs="0"/>
                <xsd:element ref="ns4:j596dc432a9b4d66bdb918ffb06dcd4e" minOccurs="0"/>
                <xsd:element ref="ns5:hd21ad0bea50489994ae4724efd2dd16" minOccurs="0"/>
                <xsd:element ref="ns3:TaxCatchAll" minOccurs="0"/>
                <xsd:element ref="ns5:da1badb2c4ea457b8586a72c4ec32ca4" minOccurs="0"/>
                <xsd:element ref="ns6:SD_ShowExternal" minOccurs="0"/>
                <xsd:element ref="ns7:p3ce161228334388bf11f756ead41dd4" minOccurs="0"/>
                <xsd:element ref="ns8:MediaServiceMetadata" minOccurs="0"/>
                <xsd:element ref="ns8:MediaServiceFastMetadata" minOccurs="0"/>
                <xsd:element ref="ns3:Uppdaterad" minOccurs="0"/>
                <xsd:element ref="ns8:SD_OriginalItemId" minOccurs="0"/>
                <xsd:element ref="ns8:SD_OriginalListId" minOccurs="0"/>
                <xsd:element ref="ns1:_ip_UnifiedCompliancePolicyProperties" minOccurs="0"/>
                <xsd:element ref="ns1:_ip_UnifiedCompliancePolicyUIAction" minOccurs="0"/>
                <xsd:element ref="ns8:MediaServiceAutoTags" minOccurs="0"/>
                <xsd:element ref="ns8:MediaServiceOCR" minOccurs="0"/>
                <xsd:element ref="ns8:SD_OriginalWebUrl" minOccurs="0"/>
                <xsd:element ref="ns8:SD_SearchableOnWeb" minOccurs="0"/>
                <xsd:element ref="ns3:Publiceringsdatum" minOccurs="0"/>
                <xsd:element ref="ns8:MediaServiceAutoKeyPoints" minOccurs="0"/>
                <xsd:element ref="ns8:MediaServiceKeyPoints" minOccurs="0"/>
                <xsd:element ref="ns8:MediaServiceGenerationTime" minOccurs="0"/>
                <xsd:element ref="ns8:MediaServiceEventHashCode" minOccurs="0"/>
                <xsd:element ref="ns8:lcf76f155ced4ddcb4097134ff3c332f" minOccurs="0"/>
                <xsd:element ref="ns8:MediaServiceObjectDetectorVersions" minOccurs="0"/>
                <xsd:element ref="ns3:j6bd97f1974d4e5593aa84597b653f12" minOccurs="0"/>
                <xsd:element ref="ns8:MediaServiceSearchProperties" minOccurs="0"/>
                <xsd:element ref="ns3:j184bdd4babf4ed9bd81b4cd2c66d86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Egenskaper för enhetlig efterlevnadsprincip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Gränssnittsåtgärd för enhetlig efterlevnadsprincip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127c7-eb68-4584-803e-cac781dc0562" elementFormDefault="qualified">
    <xsd:import namespace="http://schemas.microsoft.com/office/2006/documentManagement/types"/>
    <xsd:import namespace="http://schemas.microsoft.com/office/infopath/2007/PartnerControls"/>
    <xsd:element name="TaxCatchAllLabel" ma:index="6" nillable="true" ma:displayName="Taxonomy Catch All Column1" ma:description="" ma:hidden="true" ma:list="{4e405fd5-9cc5-4d73-b561-5ab3b7cfcfca}" ma:internalName="TaxCatchAllLabel" ma:readOnly="true" ma:showField="CatchAllDataLabel" ma:web="2ac127c7-eb68-4584-803e-cac781dc05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9" nillable="true" ma:taxonomy="true" ma:internalName="TaxKeywordTaxHTField" ma:taxonomyFieldName="TaxKeyword" ma:displayName="Företagsnyckelord" ma:fieldId="{23f27201-bee3-471e-b2e7-b64fd8b7ca38}" ma:taxonomyMulti="true" ma:sspId="f17e100e-3a2d-4349-8629-9f9c688602f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4e405fd5-9cc5-4d73-b561-5ab3b7cfcfca}" ma:internalName="TaxCatchAll" ma:showField="CatchAllData" ma:web="2ac127c7-eb68-4584-803e-cac781dc05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ppdaterad" ma:index="23" nillable="true" ma:displayName="Uppdaterad" ma:format="DateTime" ma:internalName="Uppdaterad">
      <xsd:simpleType>
        <xsd:restriction base="dms:DateTime"/>
      </xsd:simpleType>
    </xsd:element>
    <xsd:element name="Publiceringsdatum" ma:index="32" nillable="true" ma:displayName="Publiceringsdatum" ma:format="DateOnly" ma:internalName="Publiceringsdatum">
      <xsd:simpleType>
        <xsd:restriction base="dms:DateTime"/>
      </xsd:simpleType>
    </xsd:element>
    <xsd:element name="j6bd97f1974d4e5593aa84597b653f12" ma:index="40" nillable="true" ma:taxonomy="true" ma:internalName="j6bd97f1974d4e5593aa84597b653f12" ma:taxonomyFieldName="SD_SBO" ma:displayName="SBO" ma:default="" ma:fieldId="{36bd97f1-974d-4e55-93aa-84597b653f12}" ma:taxonomyMulti="true" ma:sspId="f17e100e-3a2d-4349-8629-9f9c688602ff" ma:termSetId="45f69abc-8e42-41d6-9264-c9e7eae560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84bdd4babf4ed9bd81b4cd2c66d86e" ma:index="43" nillable="true" ma:taxonomy="true" ma:internalName="j184bdd4babf4ed9bd81b4cd2c66d86e" ma:taxonomyFieldName="Produkt" ma:displayName="Produkt" ma:default="" ma:fieldId="{3184bdd4-babf-4ed9-bd81-b4cd2c66d86e}" ma:taxonomyMulti="true" ma:sspId="f17e100e-3a2d-4349-8629-9f9c688602ff" ma:termSetId="d5ce5025-b296-4856-a39b-53c258c28e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64031-daf2-4ed8-aef1-25099e475270" elementFormDefault="qualified">
    <xsd:import namespace="http://schemas.microsoft.com/office/2006/documentManagement/types"/>
    <xsd:import namespace="http://schemas.microsoft.com/office/infopath/2007/PartnerControls"/>
    <xsd:element name="j596dc432a9b4d66bdb918ffb06dcd4e" ma:index="11" nillable="true" ma:taxonomy="true" ma:internalName="j596dc432a9b4d66bdb918ffb06dcd4e" ma:taxonomyFieldName="SD_Organization" ma:displayName="Organisation" ma:indexed="true" ma:default="" ma:fieldId="{3596dc43-2a9b-4d66-bdb9-18ffb06dcd4e}" ma:sspId="f17e100e-3a2d-4349-8629-9f9c688602ff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7f8a3-ec87-4582-8e7c-266ba150a819" elementFormDefault="qualified">
    <xsd:import namespace="http://schemas.microsoft.com/office/2006/documentManagement/types"/>
    <xsd:import namespace="http://schemas.microsoft.com/office/infopath/2007/PartnerControls"/>
    <xsd:element name="hd21ad0bea50489994ae4724efd2dd16" ma:index="13" nillable="true" ma:taxonomy="true" ma:internalName="hd21ad0bea50489994ae4724efd2dd16" ma:taxonomyFieldName="SD_DocumentCategory" ma:displayName="Dokumentkategori" ma:indexed="true" ma:default="" ma:fieldId="{1d21ad0b-ea50-4899-94ae-4724efd2dd16}" ma:sspId="f17e100e-3a2d-4349-8629-9f9c688602ff" ma:termSetId="1a8dce41-7aeb-434e-a250-f0a6d1de59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1badb2c4ea457b8586a72c4ec32ca4" ma:index="15" nillable="true" ma:taxonomy="true" ma:internalName="da1badb2c4ea457b8586a72c4ec32ca4" ma:taxonomyFieldName="SD_SubjectCategory" ma:displayName="Ämneskategori" ma:default="" ma:fieldId="{da1badb2-c4ea-457b-8586-a72c4ec32ca4}" ma:taxonomyMulti="true" ma:sspId="f17e100e-3a2d-4349-8629-9f9c688602ff" ma:termSetId="f19387ba-d506-4a17-8b44-2591c0ea37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7d913-fca6-4557-83b5-3447713052a8" elementFormDefault="qualified">
    <xsd:import namespace="http://schemas.microsoft.com/office/2006/documentManagement/types"/>
    <xsd:import namespace="http://schemas.microsoft.com/office/infopath/2007/PartnerControls"/>
    <xsd:element name="SD_ShowExternal" ma:index="18" nillable="true" ma:displayName="Ska detta dokument synas på externwebben?" ma:default="0" ma:internalName="SD_ShowExternal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c0694-2666-4b35-8bc7-19e2744e5a46" elementFormDefault="qualified">
    <xsd:import namespace="http://schemas.microsoft.com/office/2006/documentManagement/types"/>
    <xsd:import namespace="http://schemas.microsoft.com/office/infopath/2007/PartnerControls"/>
    <xsd:element name="p3ce161228334388bf11f756ead41dd4" ma:index="20" nillable="true" ma:taxonomy="true" ma:internalName="p3ce161228334388bf11f756ead41dd4" ma:taxonomyFieldName="SD_Language" ma:displayName="Språk" ma:default="" ma:fieldId="{93ce1612-2833-4388-bf11-f756ead41dd4}" ma:sspId="f17e100e-3a2d-4349-8629-9f9c688602ff" ma:termSetId="f4472a50-323b-4989-8b53-81a7fce7d41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d0ddd-2fd8-4cf8-ab4f-2010ab07fb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SD_OriginalItemId" ma:index="24" nillable="true" ma:displayName="SD_OriginalItemId" ma:internalName="SD_OriginalItemId">
      <xsd:simpleType>
        <xsd:restriction base="dms:Text">
          <xsd:maxLength value="255"/>
        </xsd:restriction>
      </xsd:simpleType>
    </xsd:element>
    <xsd:element name="SD_OriginalListId" ma:index="25" nillable="true" ma:displayName="SD_OriginalListId" ma:internalName="SD_OriginalListId">
      <xsd:simpleType>
        <xsd:restriction base="dms:Text">
          <xsd:maxLength value="255"/>
        </xsd:restriction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SD_OriginalWebUrl" ma:index="30" nillable="true" ma:displayName="SD_OriginalWebUrl" ma:format="Hyperlink" ma:internalName="SD_OriginalWeb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D_SearchableOnWeb" ma:index="31" nillable="true" ma:displayName="Sökbart på webben" ma:default="1" ma:internalName="SD_SearchableOnWeb">
      <xsd:simpleType>
        <xsd:restriction base="dms:Boolean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8" nillable="true" ma:taxonomy="true" ma:internalName="lcf76f155ced4ddcb4097134ff3c332f" ma:taxonomyFieldName="MediaServiceImageTags" ma:displayName="Bildmarkeringar" ma:readOnly="false" ma:fieldId="{5cf76f15-5ced-4ddc-b409-7134ff3c332f}" ma:taxonomyMulti="true" ma:sspId="f17e100e-3a2d-4349-8629-9f9c688602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nehållstyp"/>
        <xsd:element ref="dc:title" minOccurs="0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d21ad0bea50489994ae4724efd2dd16 xmlns="6397f8a3-ec87-4582-8e7c-266ba150a819">
      <Terms xmlns="http://schemas.microsoft.com/office/infopath/2007/PartnerControls"/>
    </hd21ad0bea50489994ae4724efd2dd16>
    <SD_ShowExternal xmlns="1cf7d913-fca6-4557-83b5-3447713052a8">true</SD_ShowExternal>
    <da1badb2c4ea457b8586a72c4ec32ca4 xmlns="6397f8a3-ec87-4582-8e7c-266ba150a819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Inköp</TermName>
          <TermId xmlns="http://schemas.microsoft.com/office/infopath/2007/PartnerControls">ed63854e-80b0-4313-98cc-5097120df059</TermId>
        </TermInfo>
      </Terms>
    </da1badb2c4ea457b8586a72c4ec32ca4>
    <j596dc432a9b4d66bdb918ffb06dcd4e xmlns="e4164031-daf2-4ed8-aef1-25099e475270">
      <Terms xmlns="http://schemas.microsoft.com/office/infopath/2007/PartnerControls"/>
    </j596dc432a9b4d66bdb918ffb06dcd4e>
    <p3ce161228334388bf11f756ead41dd4 xmlns="c7ac0694-2666-4b35-8bc7-19e2744e5a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e47af48a-83fb-444a-8f98-e551360886d8</TermId>
        </TermInfo>
      </Terms>
    </p3ce161228334388bf11f756ead41dd4>
    <TaxKeywordTaxHTField xmlns="2ac127c7-eb68-4584-803e-cac781dc0562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WoodLoadingSafety</TermName>
          <TermId xmlns="http://schemas.microsoft.com/office/infopath/2007/PartnerControls">8c4311de-48de-477b-8271-2b18301c4ffb</TermId>
        </TermInfo>
        <TermInfo xmlns="http://schemas.microsoft.com/office/infopath/2007/PartnerControls">
          <TermName xmlns="http://schemas.microsoft.com/office/infopath/2007/PartnerControls">SupplierInfoWood</TermName>
          <TermId xmlns="http://schemas.microsoft.com/office/infopath/2007/PartnerControls">a2a6b56b-775a-47d9-8f98-bf4cb7508803</TermId>
        </TermInfo>
      </Terms>
    </TaxKeywordTaxHTField>
    <SD_SearchableOnWeb xmlns="e78d0ddd-2fd8-4cf8-ab4f-2010ab07fb6e">false</SD_SearchableOnWeb>
    <TaxCatchAll xmlns="2ac127c7-eb68-4584-803e-cac781dc0562">
      <Value>279</Value>
      <Value>592</Value>
      <Value>16</Value>
      <Value>582</Value>
    </TaxCatchAll>
    <lcf76f155ced4ddcb4097134ff3c332f xmlns="e78d0ddd-2fd8-4cf8-ab4f-2010ab07fb6e">
      <Terms xmlns="http://schemas.microsoft.com/office/infopath/2007/PartnerControls"/>
    </lcf76f155ced4ddcb4097134ff3c332f>
    <Publiceringsdatum xmlns="2ac127c7-eb68-4584-803e-cac781dc0562" xsi:nil="true"/>
    <_ip_UnifiedCompliancePolicyUIAction xmlns="http://schemas.microsoft.com/sharepoint/v3" xsi:nil="true"/>
    <SD_OriginalItemId xmlns="e78d0ddd-2fd8-4cf8-ab4f-2010ab07fb6e">3553</SD_OriginalItemId>
    <Uppdaterad xmlns="2ac127c7-eb68-4584-803e-cac781dc0562">2025-08-22T11:45:04+00:00</Uppdaterad>
    <_ip_UnifiedCompliancePolicyProperties xmlns="http://schemas.microsoft.com/sharepoint/v3" xsi:nil="true"/>
    <SD_OriginalWebUrl xmlns="e78d0ddd-2fd8-4cf8-ab4f-2010ab07fb6e">
      <Url>https://sodraskog.sharepoint.com/sites/Dok-Koncernovergripande</Url>
      <Description>Original web</Description>
    </SD_OriginalWebUrl>
    <SD_OriginalListId xmlns="e78d0ddd-2fd8-4cf8-ab4f-2010ab07fb6e">13b8c26a-81fb-482c-b148-11407060879c</SD_OriginalListId>
    <j6bd97f1974d4e5593aa84597b653f12 xmlns="2ac127c7-eb68-4584-803e-cac781dc0562">
      <Terms xmlns="http://schemas.microsoft.com/office/infopath/2007/PartnerControls"/>
    </j6bd97f1974d4e5593aa84597b653f12>
    <j184bdd4babf4ed9bd81b4cd2c66d86e xmlns="2ac127c7-eb68-4584-803e-cac781dc0562">
      <Terms xmlns="http://schemas.microsoft.com/office/infopath/2007/PartnerControls"/>
    </j184bdd4babf4ed9bd81b4cd2c66d86e>
  </documentManagement>
</p:properties>
</file>

<file path=customXml/itemProps1.xml><?xml version="1.0" encoding="utf-8"?>
<ds:datastoreItem xmlns:ds="http://schemas.openxmlformats.org/officeDocument/2006/customXml" ds:itemID="{CDD51398-F221-495A-9C5F-0DD6F1A3F0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9FF0A3-F2B2-440B-86EF-76F8ECCE7EDD}"/>
</file>

<file path=customXml/itemProps3.xml><?xml version="1.0" encoding="utf-8"?>
<ds:datastoreItem xmlns:ds="http://schemas.openxmlformats.org/officeDocument/2006/customXml" ds:itemID="{C6271AF5-4169-43C8-B4E6-33C2B94D7F72}">
  <ds:schemaRefs>
    <ds:schemaRef ds:uri="http://purl.org/dc/terms/"/>
    <ds:schemaRef ds:uri="http://schemas.openxmlformats.org/package/2006/metadata/core-properties"/>
    <ds:schemaRef ds:uri="12031aa4-44d4-4757-9781-5ed2866e335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4fd1c0e0-3cb1-4c2b-8ef8-e36cb310581c}" enabled="0" method="" siteId="{4fd1c0e0-3cb1-4c2b-8ef8-e36cb310581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Bredbild</PresentationFormat>
  <Paragraphs>48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 for loading pellets bulk 2025</dc:title>
  <dc:creator>Andersson, Caroline</dc:creator>
  <cp:keywords>WoodLoadingSafety; SupplierInfoWood</cp:keywords>
  <cp:lastModifiedBy>Rosenquist, Pär</cp:lastModifiedBy>
  <cp:revision>5</cp:revision>
  <cp:lastPrinted>2021-05-26T11:40:32Z</cp:lastPrinted>
  <dcterms:created xsi:type="dcterms:W3CDTF">2021-05-26T10:55:19Z</dcterms:created>
  <dcterms:modified xsi:type="dcterms:W3CDTF">2025-08-19T06:51:24Z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0x010100C52610E86163EC409E83EC5C181886420100310E8AB0C471EE42B62258ADEADD7CC4</vt:lpwstr>
  </property>
  <property fmtid="{D5CDD505-2E9C-101B-9397-08002B2CF9AE}" pid="3" name="TaxKeyword">
    <vt:lpwstr>592;#WoodLoadingSafety|8c4311de-48de-477b-8271-2b18301c4ffb;#582;#SupplierInfoWood|a2a6b56b-775a-47d9-8f98-bf4cb7508803</vt:lpwstr>
  </property>
  <property fmtid="{D5CDD505-2E9C-101B-9397-08002B2CF9AE}" pid="4" name="SD_Source">
    <vt:lpwstr>2;#Dokumentwebbplats - Officiell information|41b2f59b-d0d9-4711-ab68-6148f60980d7</vt:lpwstr>
  </property>
  <property fmtid="{D5CDD505-2E9C-101B-9397-08002B2CF9AE}" pid="5" name="MediaServiceImageTags">
    <vt:lpwstr/>
  </property>
  <property fmtid="{D5CDD505-2E9C-101B-9397-08002B2CF9AE}" pid="6" name="SD_SBO">
    <vt:lpwstr/>
  </property>
  <property fmtid="{D5CDD505-2E9C-101B-9397-08002B2CF9AE}" pid="7" name="SD_SubjectCategory">
    <vt:lpwstr>279;#Inköp|ed63854e-80b0-4313-98cc-5097120df059</vt:lpwstr>
  </property>
  <property fmtid="{D5CDD505-2E9C-101B-9397-08002B2CF9AE}" pid="8" name="SD_Organization">
    <vt:lpwstr/>
  </property>
  <property fmtid="{D5CDD505-2E9C-101B-9397-08002B2CF9AE}" pid="9" name="SD_InformationClassification">
    <vt:lpwstr>6;#Intern|ee4dd517-8470-417d-a708-0e31be9a43c0</vt:lpwstr>
  </property>
  <property fmtid="{D5CDD505-2E9C-101B-9397-08002B2CF9AE}" pid="10" name="Produkt">
    <vt:lpwstr/>
  </property>
  <property fmtid="{D5CDD505-2E9C-101B-9397-08002B2CF9AE}" pid="11" name="SD_DocumentCategory">
    <vt:lpwstr/>
  </property>
  <property fmtid="{D5CDD505-2E9C-101B-9397-08002B2CF9AE}" pid="12" name="SD_Language">
    <vt:lpwstr>16;#English|e47af48a-83fb-444a-8f98-e551360886d8</vt:lpwstr>
  </property>
</Properties>
</file>